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98" r:id="rId2"/>
    <p:sldId id="299" r:id="rId3"/>
    <p:sldId id="304" r:id="rId4"/>
    <p:sldId id="258" r:id="rId5"/>
    <p:sldId id="259" r:id="rId6"/>
    <p:sldId id="262" r:id="rId7"/>
    <p:sldId id="316" r:id="rId8"/>
    <p:sldId id="317" r:id="rId9"/>
    <p:sldId id="264" r:id="rId10"/>
    <p:sldId id="265" r:id="rId11"/>
    <p:sldId id="307" r:id="rId12"/>
    <p:sldId id="308" r:id="rId13"/>
    <p:sldId id="285" r:id="rId14"/>
    <p:sldId id="309" r:id="rId15"/>
    <p:sldId id="311" r:id="rId16"/>
    <p:sldId id="310" r:id="rId17"/>
    <p:sldId id="312" r:id="rId18"/>
    <p:sldId id="315" r:id="rId19"/>
  </p:sldIdLst>
  <p:sldSz cx="12192000" cy="685800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ía de los Ángeles Lemus Rodríguez" initials="MdlÁLR" lastIdx="1" clrIdx="0">
    <p:extLst>
      <p:ext uri="{19B8F6BF-5375-455C-9EA6-DF929625EA0E}">
        <p15:presenceInfo xmlns:p15="http://schemas.microsoft.com/office/powerpoint/2012/main" userId="S::mlemusr@cultura.gob.mx::af6b63e5-c014-49c9-acf7-68c42fa1725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4" autoAdjust="0"/>
    <p:restoredTop sz="94660"/>
  </p:normalViewPr>
  <p:slideViewPr>
    <p:cSldViewPr snapToGrid="0">
      <p:cViewPr varScale="1">
        <p:scale>
          <a:sx n="112" d="100"/>
          <a:sy n="112" d="100"/>
        </p:scale>
        <p:origin x="-780" y="96"/>
      </p:cViewPr>
      <p:guideLst/>
    </p:cSldViewPr>
  </p:slideViewPr>
  <p:notesTextViewPr>
    <p:cViewPr>
      <p:scale>
        <a:sx n="1" d="1"/>
        <a:sy n="1" d="1"/>
      </p:scale>
      <p:origin x="0" y="0"/>
    </p:cViewPr>
  </p:notesTextViewPr>
  <p:sorterViewPr>
    <p:cViewPr>
      <p:scale>
        <a:sx n="100" d="100"/>
        <a:sy n="100" d="100"/>
      </p:scale>
      <p:origin x="0" y="-4896"/>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85EE1614-E91A-4654-A82E-51ECE5548C11}" type="datetimeFigureOut">
              <a:rPr lang="es-MX" smtClean="0"/>
              <a:t>27/07/2023</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4B8E31D8-395E-4E63-88BD-B38F16401327}" type="slidenum">
              <a:rPr lang="es-MX" smtClean="0"/>
              <a:t>‹Nº›</a:t>
            </a:fld>
            <a:endParaRPr lang="es-MX"/>
          </a:p>
        </p:txBody>
      </p:sp>
    </p:spTree>
    <p:extLst>
      <p:ext uri="{BB962C8B-B14F-4D97-AF65-F5344CB8AC3E}">
        <p14:creationId xmlns:p14="http://schemas.microsoft.com/office/powerpoint/2010/main" val="20453381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3"/>
          <p:cNvSpPr>
            <a:spLocks noGrp="1"/>
          </p:cNvSpPr>
          <p:nvPr>
            <p:ph type="dt" sz="half" idx="10"/>
          </p:nvPr>
        </p:nvSpPr>
        <p:spPr/>
        <p:txBody>
          <a:bodyPr/>
          <a:lstStyle/>
          <a:p>
            <a:fld id="{85EE1614-E91A-4654-A82E-51ECE5548C11}" type="datetimeFigureOut">
              <a:rPr lang="es-MX" smtClean="0"/>
              <a:t>27/07/2023</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4B8E31D8-395E-4E63-88BD-B38F16401327}" type="slidenum">
              <a:rPr lang="es-MX" smtClean="0"/>
              <a:t>‹Nº›</a:t>
            </a:fld>
            <a:endParaRPr lang="es-MX"/>
          </a:p>
        </p:txBody>
      </p:sp>
    </p:spTree>
    <p:extLst>
      <p:ext uri="{BB962C8B-B14F-4D97-AF65-F5344CB8AC3E}">
        <p14:creationId xmlns:p14="http://schemas.microsoft.com/office/powerpoint/2010/main" val="4650249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85EE1614-E91A-4654-A82E-51ECE5548C11}" type="datetimeFigureOut">
              <a:rPr lang="es-MX" smtClean="0"/>
              <a:t>27/07/2023</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4B8E31D8-395E-4E63-88BD-B38F16401327}" type="slidenum">
              <a:rPr lang="es-MX" smtClean="0"/>
              <a:t>‹Nº›</a:t>
            </a:fld>
            <a:endParaRPr lang="es-MX"/>
          </a:p>
        </p:txBody>
      </p:sp>
    </p:spTree>
    <p:extLst>
      <p:ext uri="{BB962C8B-B14F-4D97-AF65-F5344CB8AC3E}">
        <p14:creationId xmlns:p14="http://schemas.microsoft.com/office/powerpoint/2010/main" val="26665036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85EE1614-E91A-4654-A82E-51ECE5548C11}" type="datetimeFigureOut">
              <a:rPr lang="es-MX" smtClean="0"/>
              <a:t>27/07/2023</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4B8E31D8-395E-4E63-88BD-B38F16401327}" type="slidenum">
              <a:rPr lang="es-MX" smtClean="0"/>
              <a:t>‹Nº›</a:t>
            </a:fld>
            <a:endParaRPr lang="es-MX"/>
          </a:p>
        </p:txBody>
      </p:sp>
    </p:spTree>
    <p:extLst>
      <p:ext uri="{BB962C8B-B14F-4D97-AF65-F5344CB8AC3E}">
        <p14:creationId xmlns:p14="http://schemas.microsoft.com/office/powerpoint/2010/main" val="31311066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85EE1614-E91A-4654-A82E-51ECE5548C11}" type="datetimeFigureOut">
              <a:rPr lang="es-MX" smtClean="0"/>
              <a:t>27/07/2023</a:t>
            </a:fld>
            <a:endParaRPr lang="es-MX"/>
          </a:p>
        </p:txBody>
      </p:sp>
      <p:sp>
        <p:nvSpPr>
          <p:cNvPr id="8" name="Footer Placeholder 7"/>
          <p:cNvSpPr>
            <a:spLocks noGrp="1"/>
          </p:cNvSpPr>
          <p:nvPr>
            <p:ph type="ftr" sz="quarter" idx="11"/>
          </p:nvPr>
        </p:nvSpPr>
        <p:spPr/>
        <p:txBody>
          <a:bodyPr/>
          <a:lstStyle/>
          <a:p>
            <a:endParaRPr lang="es-MX"/>
          </a:p>
        </p:txBody>
      </p:sp>
      <p:sp>
        <p:nvSpPr>
          <p:cNvPr id="9" name="Slide Number Placeholder 8"/>
          <p:cNvSpPr>
            <a:spLocks noGrp="1"/>
          </p:cNvSpPr>
          <p:nvPr>
            <p:ph type="sldNum" sz="quarter" idx="12"/>
          </p:nvPr>
        </p:nvSpPr>
        <p:spPr/>
        <p:txBody>
          <a:bodyPr/>
          <a:lstStyle/>
          <a:p>
            <a:fld id="{4B8E31D8-395E-4E63-88BD-B38F16401327}" type="slidenum">
              <a:rPr lang="es-MX" smtClean="0"/>
              <a:t>‹Nº›</a:t>
            </a:fld>
            <a:endParaRPr lang="es-MX"/>
          </a:p>
        </p:txBody>
      </p:sp>
    </p:spTree>
    <p:extLst>
      <p:ext uri="{BB962C8B-B14F-4D97-AF65-F5344CB8AC3E}">
        <p14:creationId xmlns:p14="http://schemas.microsoft.com/office/powerpoint/2010/main" val="24967285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7" name="Date Placeholder 2"/>
          <p:cNvSpPr>
            <a:spLocks noGrp="1"/>
          </p:cNvSpPr>
          <p:nvPr>
            <p:ph type="dt" sz="half" idx="10"/>
          </p:nvPr>
        </p:nvSpPr>
        <p:spPr/>
        <p:txBody>
          <a:bodyPr/>
          <a:lstStyle/>
          <a:p>
            <a:fld id="{85EE1614-E91A-4654-A82E-51ECE5548C11}" type="datetimeFigureOut">
              <a:rPr lang="es-MX" smtClean="0"/>
              <a:t>27/07/2023</a:t>
            </a:fld>
            <a:endParaRPr lang="es-MX"/>
          </a:p>
        </p:txBody>
      </p:sp>
      <p:sp>
        <p:nvSpPr>
          <p:cNvPr id="5" name="Footer Placeholder 3"/>
          <p:cNvSpPr>
            <a:spLocks noGrp="1"/>
          </p:cNvSpPr>
          <p:nvPr>
            <p:ph type="ftr" sz="quarter" idx="11"/>
          </p:nvPr>
        </p:nvSpPr>
        <p:spPr/>
        <p:txBody>
          <a:bodyPr/>
          <a:lstStyle/>
          <a:p>
            <a:endParaRPr lang="es-MX"/>
          </a:p>
        </p:txBody>
      </p:sp>
      <p:sp>
        <p:nvSpPr>
          <p:cNvPr id="6" name="Slide Number Placeholder 4"/>
          <p:cNvSpPr>
            <a:spLocks noGrp="1"/>
          </p:cNvSpPr>
          <p:nvPr>
            <p:ph type="sldNum" sz="quarter" idx="12"/>
          </p:nvPr>
        </p:nvSpPr>
        <p:spPr/>
        <p:txBody>
          <a:bodyPr/>
          <a:lstStyle/>
          <a:p>
            <a:fld id="{4B8E31D8-395E-4E63-88BD-B38F16401327}" type="slidenum">
              <a:rPr lang="es-MX" smtClean="0"/>
              <a:t>‹Nº›</a:t>
            </a:fld>
            <a:endParaRPr lang="es-MX"/>
          </a:p>
        </p:txBody>
      </p:sp>
    </p:spTree>
    <p:extLst>
      <p:ext uri="{BB962C8B-B14F-4D97-AF65-F5344CB8AC3E}">
        <p14:creationId xmlns:p14="http://schemas.microsoft.com/office/powerpoint/2010/main" val="15372054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85EE1614-E91A-4654-A82E-51ECE5548C11}" type="datetimeFigureOut">
              <a:rPr lang="es-MX" smtClean="0"/>
              <a:t>27/07/2023</a:t>
            </a:fld>
            <a:endParaRPr lang="es-MX"/>
          </a:p>
        </p:txBody>
      </p:sp>
      <p:sp>
        <p:nvSpPr>
          <p:cNvPr id="5" name="Footer Placeholder 2"/>
          <p:cNvSpPr>
            <a:spLocks noGrp="1"/>
          </p:cNvSpPr>
          <p:nvPr>
            <p:ph type="ftr" sz="quarter" idx="11"/>
          </p:nvPr>
        </p:nvSpPr>
        <p:spPr/>
        <p:txBody>
          <a:bodyPr/>
          <a:lstStyle/>
          <a:p>
            <a:endParaRPr lang="es-MX"/>
          </a:p>
        </p:txBody>
      </p:sp>
      <p:sp>
        <p:nvSpPr>
          <p:cNvPr id="6" name="Slide Number Placeholder 3"/>
          <p:cNvSpPr>
            <a:spLocks noGrp="1"/>
          </p:cNvSpPr>
          <p:nvPr>
            <p:ph type="sldNum" sz="quarter" idx="12"/>
          </p:nvPr>
        </p:nvSpPr>
        <p:spPr/>
        <p:txBody>
          <a:bodyPr/>
          <a:lstStyle/>
          <a:p>
            <a:fld id="{4B8E31D8-395E-4E63-88BD-B38F16401327}" type="slidenum">
              <a:rPr lang="es-MX" smtClean="0"/>
              <a:t>‹Nº›</a:t>
            </a:fld>
            <a:endParaRPr lang="es-MX"/>
          </a:p>
        </p:txBody>
      </p:sp>
    </p:spTree>
    <p:extLst>
      <p:ext uri="{BB962C8B-B14F-4D97-AF65-F5344CB8AC3E}">
        <p14:creationId xmlns:p14="http://schemas.microsoft.com/office/powerpoint/2010/main" val="8616603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7" name="Date Placeholder 4"/>
          <p:cNvSpPr>
            <a:spLocks noGrp="1"/>
          </p:cNvSpPr>
          <p:nvPr>
            <p:ph type="dt" sz="half" idx="10"/>
          </p:nvPr>
        </p:nvSpPr>
        <p:spPr/>
        <p:txBody>
          <a:bodyPr/>
          <a:lstStyle/>
          <a:p>
            <a:fld id="{85EE1614-E91A-4654-A82E-51ECE5548C11}" type="datetimeFigureOut">
              <a:rPr lang="es-MX" smtClean="0"/>
              <a:t>27/07/2023</a:t>
            </a:fld>
            <a:endParaRPr lang="es-MX"/>
          </a:p>
        </p:txBody>
      </p:sp>
      <p:sp>
        <p:nvSpPr>
          <p:cNvPr id="5" name="Footer Placeholder 5"/>
          <p:cNvSpPr>
            <a:spLocks noGrp="1"/>
          </p:cNvSpPr>
          <p:nvPr>
            <p:ph type="ftr" sz="quarter" idx="11"/>
          </p:nvPr>
        </p:nvSpPr>
        <p:spPr/>
        <p:txBody>
          <a:bodyPr/>
          <a:lstStyle/>
          <a:p>
            <a:endParaRPr lang="es-MX"/>
          </a:p>
        </p:txBody>
      </p:sp>
      <p:sp>
        <p:nvSpPr>
          <p:cNvPr id="6" name="Slide Number Placeholder 6"/>
          <p:cNvSpPr>
            <a:spLocks noGrp="1"/>
          </p:cNvSpPr>
          <p:nvPr>
            <p:ph type="sldNum" sz="quarter" idx="12"/>
          </p:nvPr>
        </p:nvSpPr>
        <p:spPr/>
        <p:txBody>
          <a:bodyPr/>
          <a:lstStyle/>
          <a:p>
            <a:fld id="{4B8E31D8-395E-4E63-88BD-B38F16401327}" type="slidenum">
              <a:rPr lang="es-MX" smtClean="0"/>
              <a:t>‹Nº›</a:t>
            </a:fld>
            <a:endParaRPr lang="es-MX"/>
          </a:p>
        </p:txBody>
      </p:sp>
    </p:spTree>
    <p:extLst>
      <p:ext uri="{BB962C8B-B14F-4D97-AF65-F5344CB8AC3E}">
        <p14:creationId xmlns:p14="http://schemas.microsoft.com/office/powerpoint/2010/main" val="34727654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85EE1614-E91A-4654-A82E-51ECE5548C11}" type="datetimeFigureOut">
              <a:rPr lang="es-MX" smtClean="0"/>
              <a:t>27/07/2023</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4B8E31D8-395E-4E63-88BD-B38F16401327}" type="slidenum">
              <a:rPr lang="es-MX" smtClean="0"/>
              <a:t>‹Nº›</a:t>
            </a:fld>
            <a:endParaRPr lang="es-MX"/>
          </a:p>
        </p:txBody>
      </p:sp>
    </p:spTree>
    <p:extLst>
      <p:ext uri="{BB962C8B-B14F-4D97-AF65-F5344CB8AC3E}">
        <p14:creationId xmlns:p14="http://schemas.microsoft.com/office/powerpoint/2010/main" val="32337970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85EE1614-E91A-4654-A82E-51ECE5548C11}" type="datetimeFigureOut">
              <a:rPr lang="es-MX" smtClean="0"/>
              <a:t>27/07/2023</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4B8E31D8-395E-4E63-88BD-B38F16401327}" type="slidenum">
              <a:rPr lang="es-MX" smtClean="0"/>
              <a:t>‹Nº›</a:t>
            </a:fld>
            <a:endParaRPr lang="es-MX"/>
          </a:p>
        </p:txBody>
      </p:sp>
    </p:spTree>
    <p:extLst>
      <p:ext uri="{BB962C8B-B14F-4D97-AF65-F5344CB8AC3E}">
        <p14:creationId xmlns:p14="http://schemas.microsoft.com/office/powerpoint/2010/main" val="42231705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s-ES"/>
              <a:t>Haga clic para modificar el estilo de título del patrón</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85EE1614-E91A-4654-A82E-51ECE5548C11}" type="datetimeFigureOut">
              <a:rPr lang="es-MX" smtClean="0"/>
              <a:t>27/07/2023</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4B8E31D8-395E-4E63-88BD-B38F16401327}" type="slidenum">
              <a:rPr lang="es-MX" smtClean="0"/>
              <a:t>‹Nº›</a:t>
            </a:fld>
            <a:endParaRPr lang="es-MX"/>
          </a:p>
        </p:txBody>
      </p:sp>
    </p:spTree>
    <p:extLst>
      <p:ext uri="{BB962C8B-B14F-4D97-AF65-F5344CB8AC3E}">
        <p14:creationId xmlns:p14="http://schemas.microsoft.com/office/powerpoint/2010/main" val="33743941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s-ES"/>
              <a:t>Haga clic para modificar el estilo de título del patrón</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s-ES"/>
              <a:t>Haga clic para modificar los estilos de texto del patrón</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85EE1614-E91A-4654-A82E-51ECE5548C11}" type="datetimeFigureOut">
              <a:rPr lang="es-MX" smtClean="0"/>
              <a:t>27/07/2023</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4B8E31D8-395E-4E63-88BD-B38F16401327}" type="slidenum">
              <a:rPr lang="es-MX" smtClean="0"/>
              <a:t>‹Nº›</a:t>
            </a:fld>
            <a:endParaRPr lang="es-MX"/>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1043294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85EE1614-E91A-4654-A82E-51ECE5548C11}" type="datetimeFigureOut">
              <a:rPr lang="es-MX" smtClean="0"/>
              <a:t>27/07/2023</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4B8E31D8-395E-4E63-88BD-B38F16401327}" type="slidenum">
              <a:rPr lang="es-MX" smtClean="0"/>
              <a:t>‹Nº›</a:t>
            </a:fld>
            <a:endParaRPr lang="es-MX"/>
          </a:p>
        </p:txBody>
      </p:sp>
    </p:spTree>
    <p:extLst>
      <p:ext uri="{BB962C8B-B14F-4D97-AF65-F5344CB8AC3E}">
        <p14:creationId xmlns:p14="http://schemas.microsoft.com/office/powerpoint/2010/main" val="38992447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85EE1614-E91A-4654-A82E-51ECE5548C11}" type="datetimeFigureOut">
              <a:rPr lang="es-MX" smtClean="0"/>
              <a:t>27/07/2023</a:t>
            </a:fld>
            <a:endParaRPr lang="es-MX"/>
          </a:p>
        </p:txBody>
      </p:sp>
      <p:sp>
        <p:nvSpPr>
          <p:cNvPr id="4"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4B8E31D8-395E-4E63-88BD-B38F16401327}" type="slidenum">
              <a:rPr lang="es-MX" smtClean="0"/>
              <a:t>‹Nº›</a:t>
            </a:fld>
            <a:endParaRPr lang="es-MX"/>
          </a:p>
        </p:txBody>
      </p:sp>
    </p:spTree>
    <p:extLst>
      <p:ext uri="{BB962C8B-B14F-4D97-AF65-F5344CB8AC3E}">
        <p14:creationId xmlns:p14="http://schemas.microsoft.com/office/powerpoint/2010/main" val="41579401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85EE1614-E91A-4654-A82E-51ECE5548C11}" type="datetimeFigureOut">
              <a:rPr lang="es-MX" smtClean="0"/>
              <a:t>27/07/2023</a:t>
            </a:fld>
            <a:endParaRPr lang="es-MX"/>
          </a:p>
        </p:txBody>
      </p:sp>
      <p:sp>
        <p:nvSpPr>
          <p:cNvPr id="4"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4B8E31D8-395E-4E63-88BD-B38F16401327}" type="slidenum">
              <a:rPr lang="es-MX" smtClean="0"/>
              <a:t>‹Nº›</a:t>
            </a:fld>
            <a:endParaRPr lang="es-MX"/>
          </a:p>
        </p:txBody>
      </p:sp>
    </p:spTree>
    <p:extLst>
      <p:ext uri="{BB962C8B-B14F-4D97-AF65-F5344CB8AC3E}">
        <p14:creationId xmlns:p14="http://schemas.microsoft.com/office/powerpoint/2010/main" val="40637233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nchorCtr="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85EE1614-E91A-4654-A82E-51ECE5548C11}" type="datetimeFigureOut">
              <a:rPr lang="es-MX" smtClean="0"/>
              <a:t>27/07/2023</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4B8E31D8-395E-4E63-88BD-B38F16401327}" type="slidenum">
              <a:rPr lang="es-MX" smtClean="0"/>
              <a:t>‹Nº›</a:t>
            </a:fld>
            <a:endParaRPr lang="es-MX"/>
          </a:p>
        </p:txBody>
      </p:sp>
    </p:spTree>
    <p:extLst>
      <p:ext uri="{BB962C8B-B14F-4D97-AF65-F5344CB8AC3E}">
        <p14:creationId xmlns:p14="http://schemas.microsoft.com/office/powerpoint/2010/main" val="7893100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85EE1614-E91A-4654-A82E-51ECE5548C11}" type="datetimeFigureOut">
              <a:rPr lang="es-MX" smtClean="0"/>
              <a:t>27/07/2023</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4B8E31D8-395E-4E63-88BD-B38F16401327}" type="slidenum">
              <a:rPr lang="es-MX" smtClean="0"/>
              <a:t>‹Nº›</a:t>
            </a:fld>
            <a:endParaRPr lang="es-MX"/>
          </a:p>
        </p:txBody>
      </p:sp>
    </p:spTree>
    <p:extLst>
      <p:ext uri="{BB962C8B-B14F-4D97-AF65-F5344CB8AC3E}">
        <p14:creationId xmlns:p14="http://schemas.microsoft.com/office/powerpoint/2010/main" val="6672336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85EE1614-E91A-4654-A82E-51ECE5548C11}" type="datetimeFigureOut">
              <a:rPr lang="es-MX" smtClean="0"/>
              <a:t>27/07/2023</a:t>
            </a:fld>
            <a:endParaRPr lang="es-MX"/>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s-MX"/>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4B8E31D8-395E-4E63-88BD-B38F16401327}" type="slidenum">
              <a:rPr lang="es-MX" smtClean="0"/>
              <a:t>‹Nº›</a:t>
            </a:fld>
            <a:endParaRPr lang="es-MX"/>
          </a:p>
        </p:txBody>
      </p:sp>
    </p:spTree>
    <p:extLst>
      <p:ext uri="{BB962C8B-B14F-4D97-AF65-F5344CB8AC3E}">
        <p14:creationId xmlns:p14="http://schemas.microsoft.com/office/powerpoint/2010/main" val="433448933"/>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7000"/>
                <a:hueMod val="88000"/>
                <a:satMod val="130000"/>
                <a:lumMod val="124000"/>
              </a:schemeClr>
            </a:gs>
            <a:gs pos="100000">
              <a:schemeClr val="bg2">
                <a:tint val="96000"/>
                <a:shade val="88000"/>
                <a:hueMod val="108000"/>
                <a:satMod val="164000"/>
                <a:lumMod val="76000"/>
              </a:schemeClr>
            </a:gs>
          </a:gsLst>
          <a:path path="circle">
            <a:fillToRect l="45000" t="65000" r="125000" b="100000"/>
          </a:path>
        </a:gra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E27238C-8EAF-4098-86E6-7723B7DAE6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solidFill>
            <a:schemeClr val="tx2"/>
          </a:solidFill>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9" name="Freeform 36">
            <a:extLst>
              <a:ext uri="{FF2B5EF4-FFF2-40B4-BE49-F238E27FC236}">
                <a16:creationId xmlns:a16="http://schemas.microsoft.com/office/drawing/2014/main" id="{992F97B1-1891-4FCC-9E5F-BA97EDB48F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351010" y="0"/>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2">
              <a:lumMod val="60000"/>
              <a:lumOff val="40000"/>
              <a:alpha val="20000"/>
            </a:schemeClr>
          </a:solidFill>
          <a:ln>
            <a:noFill/>
          </a:ln>
        </p:spPr>
        <p:txBody>
          <a:bodyPr rtlCol="0" anchor="ctr"/>
          <a:lstStyle/>
          <a:p>
            <a:pPr algn="ctr"/>
            <a:endParaRPr lang="en-US"/>
          </a:p>
        </p:txBody>
      </p:sp>
      <p:sp useBgFill="1">
        <p:nvSpPr>
          <p:cNvPr id="11" name="Freeform: Shape 10">
            <a:extLst>
              <a:ext uri="{FF2B5EF4-FFF2-40B4-BE49-F238E27FC236}">
                <a16:creationId xmlns:a16="http://schemas.microsoft.com/office/drawing/2014/main" id="{78C6C821-FEE1-4EB6-9590-C021440C77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0"/>
            <a:ext cx="9700459" cy="6858001"/>
          </a:xfrm>
          <a:custGeom>
            <a:avLst/>
            <a:gdLst>
              <a:gd name="connsiteX0" fmla="*/ 0 w 9700459"/>
              <a:gd name="connsiteY0" fmla="*/ 0 h 6858001"/>
              <a:gd name="connsiteX1" fmla="*/ 1323975 w 9700459"/>
              <a:gd name="connsiteY1" fmla="*/ 0 h 6858001"/>
              <a:gd name="connsiteX2" fmla="*/ 1517015 w 9700459"/>
              <a:gd name="connsiteY2" fmla="*/ 0 h 6858001"/>
              <a:gd name="connsiteX3" fmla="*/ 3241265 w 9700459"/>
              <a:gd name="connsiteY3" fmla="*/ 0 h 6858001"/>
              <a:gd name="connsiteX4" fmla="*/ 3241265 w 9700459"/>
              <a:gd name="connsiteY4" fmla="*/ 1 h 6858001"/>
              <a:gd name="connsiteX5" fmla="*/ 8355744 w 9700459"/>
              <a:gd name="connsiteY5" fmla="*/ 1 h 6858001"/>
              <a:gd name="connsiteX6" fmla="*/ 8355744 w 9700459"/>
              <a:gd name="connsiteY6" fmla="*/ 0 h 6858001"/>
              <a:gd name="connsiteX7" fmla="*/ 9699282 w 9700459"/>
              <a:gd name="connsiteY7" fmla="*/ 0 h 6858001"/>
              <a:gd name="connsiteX8" fmla="*/ 9674237 w 9700459"/>
              <a:gd name="connsiteY8" fmla="*/ 155677 h 6858001"/>
              <a:gd name="connsiteX9" fmla="*/ 9650368 w 9700459"/>
              <a:gd name="connsiteY9" fmla="*/ 310668 h 6858001"/>
              <a:gd name="connsiteX10" fmla="*/ 9627004 w 9700459"/>
              <a:gd name="connsiteY10" fmla="*/ 466344 h 6858001"/>
              <a:gd name="connsiteX11" fmla="*/ 9607001 w 9700459"/>
              <a:gd name="connsiteY11" fmla="*/ 622707 h 6858001"/>
              <a:gd name="connsiteX12" fmla="*/ 9586830 w 9700459"/>
              <a:gd name="connsiteY12" fmla="*/ 778383 h 6858001"/>
              <a:gd name="connsiteX13" fmla="*/ 9568004 w 9700459"/>
              <a:gd name="connsiteY13" fmla="*/ 934746 h 6858001"/>
              <a:gd name="connsiteX14" fmla="*/ 9551868 w 9700459"/>
              <a:gd name="connsiteY14" fmla="*/ 1089051 h 6858001"/>
              <a:gd name="connsiteX15" fmla="*/ 9536572 w 9700459"/>
              <a:gd name="connsiteY15" fmla="*/ 1245413 h 6858001"/>
              <a:gd name="connsiteX16" fmla="*/ 9522620 w 9700459"/>
              <a:gd name="connsiteY16" fmla="*/ 1401090 h 6858001"/>
              <a:gd name="connsiteX17" fmla="*/ 9510518 w 9700459"/>
              <a:gd name="connsiteY17" fmla="*/ 1554023 h 6858001"/>
              <a:gd name="connsiteX18" fmla="*/ 9498415 w 9700459"/>
              <a:gd name="connsiteY18" fmla="*/ 1709014 h 6858001"/>
              <a:gd name="connsiteX19" fmla="*/ 9488330 w 9700459"/>
              <a:gd name="connsiteY19" fmla="*/ 1861947 h 6858001"/>
              <a:gd name="connsiteX20" fmla="*/ 9480430 w 9700459"/>
              <a:gd name="connsiteY20" fmla="*/ 2014881 h 6858001"/>
              <a:gd name="connsiteX21" fmla="*/ 9472193 w 9700459"/>
              <a:gd name="connsiteY21" fmla="*/ 2167128 h 6858001"/>
              <a:gd name="connsiteX22" fmla="*/ 9465302 w 9700459"/>
              <a:gd name="connsiteY22" fmla="*/ 2318004 h 6858001"/>
              <a:gd name="connsiteX23" fmla="*/ 9460427 w 9700459"/>
              <a:gd name="connsiteY23" fmla="*/ 2467509 h 6858001"/>
              <a:gd name="connsiteX24" fmla="*/ 9456225 w 9700459"/>
              <a:gd name="connsiteY24" fmla="*/ 2617013 h 6858001"/>
              <a:gd name="connsiteX25" fmla="*/ 9452191 w 9700459"/>
              <a:gd name="connsiteY25" fmla="*/ 2765146 h 6858001"/>
              <a:gd name="connsiteX26" fmla="*/ 9450342 w 9700459"/>
              <a:gd name="connsiteY26" fmla="*/ 2911221 h 6858001"/>
              <a:gd name="connsiteX27" fmla="*/ 9448325 w 9700459"/>
              <a:gd name="connsiteY27" fmla="*/ 3057297 h 6858001"/>
              <a:gd name="connsiteX28" fmla="*/ 9447316 w 9700459"/>
              <a:gd name="connsiteY28" fmla="*/ 3201315 h 6858001"/>
              <a:gd name="connsiteX29" fmla="*/ 9448325 w 9700459"/>
              <a:gd name="connsiteY29" fmla="*/ 3343961 h 6858001"/>
              <a:gd name="connsiteX30" fmla="*/ 9448325 w 9700459"/>
              <a:gd name="connsiteY30" fmla="*/ 3485236 h 6858001"/>
              <a:gd name="connsiteX31" fmla="*/ 9450342 w 9700459"/>
              <a:gd name="connsiteY31" fmla="*/ 3625139 h 6858001"/>
              <a:gd name="connsiteX32" fmla="*/ 9453367 w 9700459"/>
              <a:gd name="connsiteY32" fmla="*/ 3762299 h 6858001"/>
              <a:gd name="connsiteX33" fmla="*/ 9456225 w 9700459"/>
              <a:gd name="connsiteY33" fmla="*/ 3898087 h 6858001"/>
              <a:gd name="connsiteX34" fmla="*/ 9459419 w 9700459"/>
              <a:gd name="connsiteY34" fmla="*/ 4031133 h 6858001"/>
              <a:gd name="connsiteX35" fmla="*/ 9464293 w 9700459"/>
              <a:gd name="connsiteY35" fmla="*/ 4163492 h 6858001"/>
              <a:gd name="connsiteX36" fmla="*/ 9469504 w 9700459"/>
              <a:gd name="connsiteY36" fmla="*/ 4293793 h 6858001"/>
              <a:gd name="connsiteX37" fmla="*/ 9474210 w 9700459"/>
              <a:gd name="connsiteY37" fmla="*/ 4421352 h 6858001"/>
              <a:gd name="connsiteX38" fmla="*/ 9487490 w 9700459"/>
              <a:gd name="connsiteY38" fmla="*/ 4670298 h 6858001"/>
              <a:gd name="connsiteX39" fmla="*/ 9501609 w 9700459"/>
              <a:gd name="connsiteY39" fmla="*/ 4908956 h 6858001"/>
              <a:gd name="connsiteX40" fmla="*/ 9516401 w 9700459"/>
              <a:gd name="connsiteY40" fmla="*/ 5138013 h 6858001"/>
              <a:gd name="connsiteX41" fmla="*/ 9532706 w 9700459"/>
              <a:gd name="connsiteY41" fmla="*/ 5354726 h 6858001"/>
              <a:gd name="connsiteX42" fmla="*/ 9549683 w 9700459"/>
              <a:gd name="connsiteY42" fmla="*/ 5561838 h 6858001"/>
              <a:gd name="connsiteX43" fmla="*/ 9568004 w 9700459"/>
              <a:gd name="connsiteY43" fmla="*/ 5753862 h 6858001"/>
              <a:gd name="connsiteX44" fmla="*/ 9585990 w 9700459"/>
              <a:gd name="connsiteY44" fmla="*/ 5934227 h 6858001"/>
              <a:gd name="connsiteX45" fmla="*/ 9603975 w 9700459"/>
              <a:gd name="connsiteY45" fmla="*/ 6100191 h 6858001"/>
              <a:gd name="connsiteX46" fmla="*/ 9620952 w 9700459"/>
              <a:gd name="connsiteY46" fmla="*/ 6252438 h 6858001"/>
              <a:gd name="connsiteX47" fmla="*/ 9637089 w 9700459"/>
              <a:gd name="connsiteY47" fmla="*/ 6387541 h 6858001"/>
              <a:gd name="connsiteX48" fmla="*/ 9652385 w 9700459"/>
              <a:gd name="connsiteY48" fmla="*/ 6509613 h 6858001"/>
              <a:gd name="connsiteX49" fmla="*/ 9665160 w 9700459"/>
              <a:gd name="connsiteY49" fmla="*/ 6612483 h 6858001"/>
              <a:gd name="connsiteX50" fmla="*/ 9677262 w 9700459"/>
              <a:gd name="connsiteY50" fmla="*/ 6698894 h 6858001"/>
              <a:gd name="connsiteX51" fmla="*/ 9694576 w 9700459"/>
              <a:gd name="connsiteY51" fmla="*/ 6817538 h 6858001"/>
              <a:gd name="connsiteX52" fmla="*/ 9700459 w 9700459"/>
              <a:gd name="connsiteY52" fmla="*/ 6858000 h 6858001"/>
              <a:gd name="connsiteX53" fmla="*/ 8795105 w 9700459"/>
              <a:gd name="connsiteY53" fmla="*/ 6858000 h 6858001"/>
              <a:gd name="connsiteX54" fmla="*/ 8795105 w 9700459"/>
              <a:gd name="connsiteY54" fmla="*/ 6858001 h 6858001"/>
              <a:gd name="connsiteX55" fmla="*/ 2704541 w 9700459"/>
              <a:gd name="connsiteY55" fmla="*/ 6858001 h 6858001"/>
              <a:gd name="connsiteX56" fmla="*/ 2704541 w 9700459"/>
              <a:gd name="connsiteY56" fmla="*/ 6858000 h 6858001"/>
              <a:gd name="connsiteX57" fmla="*/ 1517015 w 9700459"/>
              <a:gd name="connsiteY57" fmla="*/ 6858000 h 6858001"/>
              <a:gd name="connsiteX58" fmla="*/ 1323975 w 9700459"/>
              <a:gd name="connsiteY58" fmla="*/ 6858000 h 6858001"/>
              <a:gd name="connsiteX59" fmla="*/ 0 w 9700459"/>
              <a:gd name="connsiteY5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9700459" h="6858001">
                <a:moveTo>
                  <a:pt x="0" y="0"/>
                </a:moveTo>
                <a:lnTo>
                  <a:pt x="1323975" y="0"/>
                </a:lnTo>
                <a:lnTo>
                  <a:pt x="1517015" y="0"/>
                </a:lnTo>
                <a:lnTo>
                  <a:pt x="3241265" y="0"/>
                </a:lnTo>
                <a:lnTo>
                  <a:pt x="3241265" y="1"/>
                </a:lnTo>
                <a:lnTo>
                  <a:pt x="8355744" y="1"/>
                </a:lnTo>
                <a:lnTo>
                  <a:pt x="8355744" y="0"/>
                </a:lnTo>
                <a:lnTo>
                  <a:pt x="9699282" y="0"/>
                </a:lnTo>
                <a:lnTo>
                  <a:pt x="9674237" y="155677"/>
                </a:lnTo>
                <a:lnTo>
                  <a:pt x="9650368" y="310668"/>
                </a:lnTo>
                <a:lnTo>
                  <a:pt x="9627004" y="466344"/>
                </a:lnTo>
                <a:lnTo>
                  <a:pt x="9607001" y="622707"/>
                </a:lnTo>
                <a:lnTo>
                  <a:pt x="9586830" y="778383"/>
                </a:lnTo>
                <a:lnTo>
                  <a:pt x="9568004" y="934746"/>
                </a:lnTo>
                <a:lnTo>
                  <a:pt x="9551868" y="1089051"/>
                </a:lnTo>
                <a:lnTo>
                  <a:pt x="9536572" y="1245413"/>
                </a:lnTo>
                <a:lnTo>
                  <a:pt x="9522620" y="1401090"/>
                </a:lnTo>
                <a:lnTo>
                  <a:pt x="9510518" y="1554023"/>
                </a:lnTo>
                <a:lnTo>
                  <a:pt x="9498415" y="1709014"/>
                </a:lnTo>
                <a:lnTo>
                  <a:pt x="9488330" y="1861947"/>
                </a:lnTo>
                <a:lnTo>
                  <a:pt x="9480430" y="2014881"/>
                </a:lnTo>
                <a:lnTo>
                  <a:pt x="9472193" y="2167128"/>
                </a:lnTo>
                <a:lnTo>
                  <a:pt x="9465302" y="2318004"/>
                </a:lnTo>
                <a:lnTo>
                  <a:pt x="9460427" y="2467509"/>
                </a:lnTo>
                <a:lnTo>
                  <a:pt x="9456225" y="2617013"/>
                </a:lnTo>
                <a:lnTo>
                  <a:pt x="9452191" y="2765146"/>
                </a:lnTo>
                <a:lnTo>
                  <a:pt x="9450342" y="2911221"/>
                </a:lnTo>
                <a:lnTo>
                  <a:pt x="9448325" y="3057297"/>
                </a:lnTo>
                <a:lnTo>
                  <a:pt x="9447316" y="3201315"/>
                </a:lnTo>
                <a:lnTo>
                  <a:pt x="9448325" y="3343961"/>
                </a:lnTo>
                <a:lnTo>
                  <a:pt x="9448325" y="3485236"/>
                </a:lnTo>
                <a:lnTo>
                  <a:pt x="9450342" y="3625139"/>
                </a:lnTo>
                <a:lnTo>
                  <a:pt x="9453367" y="3762299"/>
                </a:lnTo>
                <a:lnTo>
                  <a:pt x="9456225" y="3898087"/>
                </a:lnTo>
                <a:lnTo>
                  <a:pt x="9459419" y="4031133"/>
                </a:lnTo>
                <a:lnTo>
                  <a:pt x="9464293" y="4163492"/>
                </a:lnTo>
                <a:lnTo>
                  <a:pt x="9469504" y="4293793"/>
                </a:lnTo>
                <a:lnTo>
                  <a:pt x="9474210" y="4421352"/>
                </a:lnTo>
                <a:lnTo>
                  <a:pt x="9487490" y="4670298"/>
                </a:lnTo>
                <a:lnTo>
                  <a:pt x="9501609" y="4908956"/>
                </a:lnTo>
                <a:lnTo>
                  <a:pt x="9516401" y="5138013"/>
                </a:lnTo>
                <a:lnTo>
                  <a:pt x="9532706" y="5354726"/>
                </a:lnTo>
                <a:lnTo>
                  <a:pt x="9549683" y="5561838"/>
                </a:lnTo>
                <a:lnTo>
                  <a:pt x="9568004" y="5753862"/>
                </a:lnTo>
                <a:lnTo>
                  <a:pt x="9585990" y="5934227"/>
                </a:lnTo>
                <a:lnTo>
                  <a:pt x="9603975" y="6100191"/>
                </a:lnTo>
                <a:lnTo>
                  <a:pt x="9620952" y="6252438"/>
                </a:lnTo>
                <a:lnTo>
                  <a:pt x="9637089" y="6387541"/>
                </a:lnTo>
                <a:lnTo>
                  <a:pt x="9652385" y="6509613"/>
                </a:lnTo>
                <a:lnTo>
                  <a:pt x="9665160" y="6612483"/>
                </a:lnTo>
                <a:lnTo>
                  <a:pt x="9677262" y="6698894"/>
                </a:lnTo>
                <a:lnTo>
                  <a:pt x="9694576" y="6817538"/>
                </a:lnTo>
                <a:lnTo>
                  <a:pt x="9700459" y="6858000"/>
                </a:lnTo>
                <a:lnTo>
                  <a:pt x="8795105" y="6858000"/>
                </a:lnTo>
                <a:lnTo>
                  <a:pt x="8795105" y="6858001"/>
                </a:lnTo>
                <a:lnTo>
                  <a:pt x="2704541" y="6858001"/>
                </a:lnTo>
                <a:lnTo>
                  <a:pt x="2704541" y="6858000"/>
                </a:lnTo>
                <a:lnTo>
                  <a:pt x="1517015" y="6858000"/>
                </a:lnTo>
                <a:lnTo>
                  <a:pt x="1323975" y="6858000"/>
                </a:lnTo>
                <a:lnTo>
                  <a:pt x="0" y="6858000"/>
                </a:lnTo>
                <a:close/>
              </a:path>
            </a:pathLst>
          </a:custGeom>
          <a:ln>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tx1"/>
              </a:solidFill>
            </a:endParaRPr>
          </a:p>
        </p:txBody>
      </p:sp>
      <p:sp>
        <p:nvSpPr>
          <p:cNvPr id="2" name="Título 1">
            <a:extLst>
              <a:ext uri="{FF2B5EF4-FFF2-40B4-BE49-F238E27FC236}">
                <a16:creationId xmlns:a16="http://schemas.microsoft.com/office/drawing/2014/main" id="{B0D2429C-4EBE-434E-A65A-D8B04B31274F}"/>
              </a:ext>
            </a:extLst>
          </p:cNvPr>
          <p:cNvSpPr>
            <a:spLocks noGrp="1"/>
          </p:cNvSpPr>
          <p:nvPr>
            <p:ph type="ctrTitle"/>
          </p:nvPr>
        </p:nvSpPr>
        <p:spPr>
          <a:xfrm>
            <a:off x="1154955" y="1447800"/>
            <a:ext cx="6974915" cy="3329581"/>
          </a:xfrm>
        </p:spPr>
        <p:txBody>
          <a:bodyPr>
            <a:normAutofit/>
          </a:bodyPr>
          <a:lstStyle/>
          <a:p>
            <a:pPr algn="ctr">
              <a:lnSpc>
                <a:spcPct val="90000"/>
              </a:lnSpc>
            </a:pPr>
            <a:r>
              <a:rPr lang="es-MX" sz="5600" b="1" dirty="0"/>
              <a:t>CERTIFICACIÓN DE DOCUMENTOS</a:t>
            </a:r>
          </a:p>
        </p:txBody>
      </p:sp>
      <p:sp>
        <p:nvSpPr>
          <p:cNvPr id="13" name="Rectangle 12">
            <a:extLst>
              <a:ext uri="{FF2B5EF4-FFF2-40B4-BE49-F238E27FC236}">
                <a16:creationId xmlns:a16="http://schemas.microsoft.com/office/drawing/2014/main" id="{B61A74B3-E247-44D4-8C48-FAE8E20564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688073321"/>
      </p:ext>
    </p:extLst>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 name="Freeform: Shape 13">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2" name="Título 1">
            <a:extLst>
              <a:ext uri="{FF2B5EF4-FFF2-40B4-BE49-F238E27FC236}">
                <a16:creationId xmlns:a16="http://schemas.microsoft.com/office/drawing/2014/main" id="{8D93942E-DC06-444E-AFB9-87D86B43D63C}"/>
              </a:ext>
            </a:extLst>
          </p:cNvPr>
          <p:cNvSpPr>
            <a:spLocks noGrp="1"/>
          </p:cNvSpPr>
          <p:nvPr>
            <p:ph type="title"/>
          </p:nvPr>
        </p:nvSpPr>
        <p:spPr>
          <a:xfrm>
            <a:off x="1103312" y="452718"/>
            <a:ext cx="8947522" cy="1400530"/>
          </a:xfrm>
        </p:spPr>
        <p:txBody>
          <a:bodyPr anchor="ctr">
            <a:normAutofit/>
          </a:bodyPr>
          <a:lstStyle/>
          <a:p>
            <a:r>
              <a:rPr lang="es-MX" dirty="0">
                <a:solidFill>
                  <a:srgbClr val="FFFFFF"/>
                </a:solidFill>
              </a:rPr>
              <a:t>Generalidades</a:t>
            </a:r>
          </a:p>
        </p:txBody>
      </p:sp>
      <p:sp>
        <p:nvSpPr>
          <p:cNvPr id="3" name="Marcador de contenido 2">
            <a:extLst>
              <a:ext uri="{FF2B5EF4-FFF2-40B4-BE49-F238E27FC236}">
                <a16:creationId xmlns:a16="http://schemas.microsoft.com/office/drawing/2014/main" id="{59C80C69-583D-4471-9BE0-C326185554DF}"/>
              </a:ext>
            </a:extLst>
          </p:cNvPr>
          <p:cNvSpPr>
            <a:spLocks noGrp="1"/>
          </p:cNvSpPr>
          <p:nvPr>
            <p:ph idx="1"/>
          </p:nvPr>
        </p:nvSpPr>
        <p:spPr>
          <a:xfrm>
            <a:off x="1103312" y="2365694"/>
            <a:ext cx="10163103" cy="3900881"/>
          </a:xfrm>
        </p:spPr>
        <p:txBody>
          <a:bodyPr>
            <a:noAutofit/>
          </a:bodyPr>
          <a:lstStyle/>
          <a:p>
            <a:pPr algn="just">
              <a:spcAft>
                <a:spcPts val="1000"/>
              </a:spcAft>
            </a:pPr>
            <a:r>
              <a:rPr lang="es-MX" sz="2200" b="1" dirty="0"/>
              <a:t>La Secretaría de Cultura. </a:t>
            </a:r>
            <a:r>
              <a:rPr lang="es-MX" sz="2200" dirty="0"/>
              <a:t>es una dependencia del Poder Ejecutivo Federal, que tiene a su cargo el ejercicio de las atribuciones y facultades que le confieren la Ley Orgánica de la Administración Pública Federal y demás normatividad aplicable (leyes, decretos, reglamentos, manuales, etc.).</a:t>
            </a:r>
          </a:p>
          <a:p>
            <a:pPr algn="just">
              <a:spcAft>
                <a:spcPts val="1000"/>
              </a:spcAft>
            </a:pPr>
            <a:r>
              <a:rPr lang="es-MX" sz="2200" b="1" dirty="0"/>
              <a:t>Esta Dependencia,</a:t>
            </a:r>
            <a:r>
              <a:rPr lang="es-MX" sz="2200" dirty="0"/>
              <a:t> para cumplir con las atribuciones que por Ley tiene encomendadas, genera una gran diversidad de documentos en los que constan sus actuaciones, asimismo, recibe documentos provenientes de Instituciones de Gobierno, personas físicas y morales, los cuales se resguardan en sus archivos.</a:t>
            </a:r>
          </a:p>
        </p:txBody>
      </p:sp>
    </p:spTree>
    <p:extLst>
      <p:ext uri="{BB962C8B-B14F-4D97-AF65-F5344CB8AC3E}">
        <p14:creationId xmlns:p14="http://schemas.microsoft.com/office/powerpoint/2010/main" val="2111022662"/>
      </p:ext>
    </p:extLst>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 name="Freeform: Shape 13">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2" name="Título 1">
            <a:extLst>
              <a:ext uri="{FF2B5EF4-FFF2-40B4-BE49-F238E27FC236}">
                <a16:creationId xmlns:a16="http://schemas.microsoft.com/office/drawing/2014/main" id="{8D93942E-DC06-444E-AFB9-87D86B43D63C}"/>
              </a:ext>
            </a:extLst>
          </p:cNvPr>
          <p:cNvSpPr>
            <a:spLocks noGrp="1"/>
          </p:cNvSpPr>
          <p:nvPr>
            <p:ph type="title"/>
          </p:nvPr>
        </p:nvSpPr>
        <p:spPr>
          <a:xfrm>
            <a:off x="1103312" y="452718"/>
            <a:ext cx="8947522" cy="1400530"/>
          </a:xfrm>
        </p:spPr>
        <p:txBody>
          <a:bodyPr anchor="ctr">
            <a:normAutofit/>
          </a:bodyPr>
          <a:lstStyle/>
          <a:p>
            <a:r>
              <a:rPr lang="es-MX" dirty="0">
                <a:solidFill>
                  <a:srgbClr val="FFFFFF"/>
                </a:solidFill>
              </a:rPr>
              <a:t>Generalidades</a:t>
            </a:r>
            <a:endParaRPr lang="es-MX" dirty="0">
              <a:solidFill>
                <a:srgbClr val="FF0000"/>
              </a:solidFill>
            </a:endParaRPr>
          </a:p>
        </p:txBody>
      </p:sp>
      <p:sp>
        <p:nvSpPr>
          <p:cNvPr id="3" name="Marcador de contenido 2">
            <a:extLst>
              <a:ext uri="{FF2B5EF4-FFF2-40B4-BE49-F238E27FC236}">
                <a16:creationId xmlns:a16="http://schemas.microsoft.com/office/drawing/2014/main" id="{59C80C69-583D-4471-9BE0-C326185554DF}"/>
              </a:ext>
            </a:extLst>
          </p:cNvPr>
          <p:cNvSpPr>
            <a:spLocks noGrp="1"/>
          </p:cNvSpPr>
          <p:nvPr>
            <p:ph idx="1"/>
          </p:nvPr>
        </p:nvSpPr>
        <p:spPr>
          <a:xfrm>
            <a:off x="1103312" y="2587998"/>
            <a:ext cx="10163103" cy="3477241"/>
          </a:xfrm>
        </p:spPr>
        <p:txBody>
          <a:bodyPr>
            <a:noAutofit/>
          </a:bodyPr>
          <a:lstStyle/>
          <a:p>
            <a:pPr algn="just">
              <a:spcAft>
                <a:spcPts val="1000"/>
              </a:spcAft>
            </a:pPr>
            <a:r>
              <a:rPr lang="es-MX" sz="2400" b="1" dirty="0"/>
              <a:t>La Secretaría de Cultura </a:t>
            </a:r>
            <a:r>
              <a:rPr lang="es-MX" sz="2400" dirty="0"/>
              <a:t>como parte integrante de la Administración Pública Federal, es susceptible de ser fiscalizada (auditorías, visitas de inspección, etc.), por las Instituciones de Gobierno facultadas para ello (Auditoría Superior de la Federación, Secretaría de la Función Pública, Órgano Interno de Control, Tesorería de la Federación, etc.), derivado de lo anterior, se generan diversos requerimientos que deben atenderse en los términos solicitados por las Instituciones correspondientes.</a:t>
            </a:r>
          </a:p>
        </p:txBody>
      </p:sp>
    </p:spTree>
    <p:extLst>
      <p:ext uri="{BB962C8B-B14F-4D97-AF65-F5344CB8AC3E}">
        <p14:creationId xmlns:p14="http://schemas.microsoft.com/office/powerpoint/2010/main" val="3541935292"/>
      </p:ext>
    </p:extLst>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87E4204-E93C-417B-9ED0-F81552DE87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68E4A00-82CC-4AD0-B631-F820AEE40F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4" name="Freeform 7">
            <a:extLst>
              <a:ext uri="{FF2B5EF4-FFF2-40B4-BE49-F238E27FC236}">
                <a16:creationId xmlns:a16="http://schemas.microsoft.com/office/drawing/2014/main" id="{463665DF-25B8-4EE2-8F85-921EF38BE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algn="ctr"/>
            <a:endParaRPr lang="en-US">
              <a:solidFill>
                <a:schemeClr val="tx1"/>
              </a:solidFill>
            </a:endParaRPr>
          </a:p>
        </p:txBody>
      </p:sp>
      <p:sp>
        <p:nvSpPr>
          <p:cNvPr id="2" name="Título 1">
            <a:extLst>
              <a:ext uri="{FF2B5EF4-FFF2-40B4-BE49-F238E27FC236}">
                <a16:creationId xmlns:a16="http://schemas.microsoft.com/office/drawing/2014/main" id="{285F9FD6-50DC-48CE-AC1D-630DB77E7AC5}"/>
              </a:ext>
            </a:extLst>
          </p:cNvPr>
          <p:cNvSpPr>
            <a:spLocks noGrp="1"/>
          </p:cNvSpPr>
          <p:nvPr>
            <p:ph type="title"/>
          </p:nvPr>
        </p:nvSpPr>
        <p:spPr>
          <a:xfrm>
            <a:off x="648930" y="629267"/>
            <a:ext cx="9252154" cy="1016654"/>
          </a:xfrm>
        </p:spPr>
        <p:txBody>
          <a:bodyPr>
            <a:normAutofit/>
          </a:bodyPr>
          <a:lstStyle/>
          <a:p>
            <a:r>
              <a:rPr lang="es-MX" dirty="0">
                <a:solidFill>
                  <a:srgbClr val="FFFFFF"/>
                </a:solidFill>
              </a:rPr>
              <a:t>Generalidades</a:t>
            </a:r>
            <a:endParaRPr lang="es-MX" b="1" dirty="0">
              <a:solidFill>
                <a:srgbClr val="EBEBEB"/>
              </a:solidFill>
            </a:endParaRPr>
          </a:p>
        </p:txBody>
      </p:sp>
      <p:sp useBgFill="1">
        <p:nvSpPr>
          <p:cNvPr id="16" name="Freeform: Shape 15">
            <a:extLst>
              <a:ext uri="{FF2B5EF4-FFF2-40B4-BE49-F238E27FC236}">
                <a16:creationId xmlns:a16="http://schemas.microsoft.com/office/drawing/2014/main" id="{B3378DC2-950E-4B63-B833-32DE4719A8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3" name="Marcador de contenido 2">
            <a:extLst>
              <a:ext uri="{FF2B5EF4-FFF2-40B4-BE49-F238E27FC236}">
                <a16:creationId xmlns:a16="http://schemas.microsoft.com/office/drawing/2014/main" id="{572039FC-EF12-4236-B85F-C69A8F65776D}"/>
              </a:ext>
            </a:extLst>
          </p:cNvPr>
          <p:cNvSpPr>
            <a:spLocks noGrp="1"/>
          </p:cNvSpPr>
          <p:nvPr>
            <p:ph idx="1"/>
          </p:nvPr>
        </p:nvSpPr>
        <p:spPr>
          <a:xfrm>
            <a:off x="648930" y="2402309"/>
            <a:ext cx="11036933" cy="3826424"/>
          </a:xfrm>
        </p:spPr>
        <p:txBody>
          <a:bodyPr>
            <a:noAutofit/>
          </a:bodyPr>
          <a:lstStyle/>
          <a:p>
            <a:pPr algn="just">
              <a:spcAft>
                <a:spcPts val="1000"/>
              </a:spcAft>
            </a:pPr>
            <a:r>
              <a:rPr lang="es-MX" sz="2700" dirty="0"/>
              <a:t>Esta Dependencia tiene la obligación de atender los requerimientos, de la Auditoría Superior de la Federación, Secretaría de la Función Pública, Órganos Internos de Control, Tesorería de la Federación, etc., en aquellos casos que conforme a la Legislación resulte procedente. </a:t>
            </a:r>
          </a:p>
          <a:p>
            <a:pPr algn="just">
              <a:spcAft>
                <a:spcPts val="1000"/>
              </a:spcAft>
            </a:pPr>
            <a:r>
              <a:rPr lang="es-MX" sz="2700" dirty="0"/>
              <a:t>En caso de incumplimiento de los requerimientos de información y documentación, la Secretaría de Cultura, puede ser susceptible a la imposición de sanciones.</a:t>
            </a:r>
          </a:p>
        </p:txBody>
      </p:sp>
    </p:spTree>
    <p:extLst>
      <p:ext uri="{BB962C8B-B14F-4D97-AF65-F5344CB8AC3E}">
        <p14:creationId xmlns:p14="http://schemas.microsoft.com/office/powerpoint/2010/main" val="2933272211"/>
      </p:ext>
    </p:extLst>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4A2F755-5219-4C4E-9378-2C80BB08DF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A042B41-CFBF-4E11-965F-B1906826A8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4" name="Freeform 7">
            <a:extLst>
              <a:ext uri="{FF2B5EF4-FFF2-40B4-BE49-F238E27FC236}">
                <a16:creationId xmlns:a16="http://schemas.microsoft.com/office/drawing/2014/main" id="{ED9FFD70-7E69-43F7-BAFF-08A75B3AE0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algn="ctr"/>
            <a:endParaRPr lang="en-US">
              <a:solidFill>
                <a:schemeClr val="tx1"/>
              </a:solidFill>
            </a:endParaRPr>
          </a:p>
        </p:txBody>
      </p:sp>
      <p:sp>
        <p:nvSpPr>
          <p:cNvPr id="2" name="Título 1">
            <a:extLst>
              <a:ext uri="{FF2B5EF4-FFF2-40B4-BE49-F238E27FC236}">
                <a16:creationId xmlns:a16="http://schemas.microsoft.com/office/drawing/2014/main" id="{2E0D7DEE-8FAB-4FF9-91EF-9E2A3F413800}"/>
              </a:ext>
            </a:extLst>
          </p:cNvPr>
          <p:cNvSpPr>
            <a:spLocks noGrp="1"/>
          </p:cNvSpPr>
          <p:nvPr>
            <p:ph type="title"/>
          </p:nvPr>
        </p:nvSpPr>
        <p:spPr>
          <a:xfrm>
            <a:off x="648930" y="629267"/>
            <a:ext cx="9252154" cy="1016654"/>
          </a:xfrm>
        </p:spPr>
        <p:txBody>
          <a:bodyPr>
            <a:normAutofit/>
          </a:bodyPr>
          <a:lstStyle/>
          <a:p>
            <a:r>
              <a:rPr lang="es-MX" b="1" dirty="0">
                <a:solidFill>
                  <a:srgbClr val="EBEBEB"/>
                </a:solidFill>
              </a:rPr>
              <a:t>OBJETIVO</a:t>
            </a:r>
          </a:p>
        </p:txBody>
      </p:sp>
      <p:sp useBgFill="1">
        <p:nvSpPr>
          <p:cNvPr id="16" name="Freeform: Shape 15">
            <a:extLst>
              <a:ext uri="{FF2B5EF4-FFF2-40B4-BE49-F238E27FC236}">
                <a16:creationId xmlns:a16="http://schemas.microsoft.com/office/drawing/2014/main" id="{9A87AD7E-457F-4836-8DDE-FFE0F00938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6" name="Marcador de contenido 5">
            <a:extLst>
              <a:ext uri="{FF2B5EF4-FFF2-40B4-BE49-F238E27FC236}">
                <a16:creationId xmlns:a16="http://schemas.microsoft.com/office/drawing/2014/main" id="{6FDCF361-949F-4DDB-8BA5-9EB05162689A}"/>
              </a:ext>
            </a:extLst>
          </p:cNvPr>
          <p:cNvSpPr>
            <a:spLocks noGrp="1"/>
          </p:cNvSpPr>
          <p:nvPr>
            <p:ph idx="1"/>
          </p:nvPr>
        </p:nvSpPr>
        <p:spPr>
          <a:xfrm>
            <a:off x="1103312" y="2603392"/>
            <a:ext cx="10263771" cy="3074597"/>
          </a:xfrm>
        </p:spPr>
        <p:txBody>
          <a:bodyPr>
            <a:noAutofit/>
          </a:bodyPr>
          <a:lstStyle/>
          <a:p>
            <a:pPr algn="just"/>
            <a:r>
              <a:rPr lang="es-MX" sz="2800" dirty="0"/>
              <a:t>Proporcionar a las Unidades Administrativas de la Secretaría de Cultura elementos  de apoyo administrativo, que indiquen los aspectos técnico-jurídicos mínimos que se deben cumplir en la expedición de </a:t>
            </a:r>
            <a:r>
              <a:rPr lang="es-MX" sz="2800" b="1" dirty="0"/>
              <a:t>copias certificadas</a:t>
            </a:r>
            <a:r>
              <a:rPr lang="es-MX" sz="2800" dirty="0"/>
              <a:t>, de aquellos archivos, sistemas y bases de datos que obren en sus archivos.</a:t>
            </a:r>
          </a:p>
        </p:txBody>
      </p:sp>
    </p:spTree>
    <p:extLst>
      <p:ext uri="{BB962C8B-B14F-4D97-AF65-F5344CB8AC3E}">
        <p14:creationId xmlns:p14="http://schemas.microsoft.com/office/powerpoint/2010/main" val="3063435733"/>
      </p:ext>
    </p:extLst>
  </p:cSld>
  <p:clrMapOvr>
    <a:overrideClrMapping bg1="lt1" tx1="dk1" bg2="lt2" tx2="dk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4A2F755-5219-4C4E-9378-2C80BB08DF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A042B41-CFBF-4E11-965F-B1906826A8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4" name="Freeform 7">
            <a:extLst>
              <a:ext uri="{FF2B5EF4-FFF2-40B4-BE49-F238E27FC236}">
                <a16:creationId xmlns:a16="http://schemas.microsoft.com/office/drawing/2014/main" id="{ED9FFD70-7E69-43F7-BAFF-08A75B3AE0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algn="ctr"/>
            <a:endParaRPr lang="en-US">
              <a:solidFill>
                <a:schemeClr val="tx1"/>
              </a:solidFill>
            </a:endParaRPr>
          </a:p>
        </p:txBody>
      </p:sp>
      <p:sp>
        <p:nvSpPr>
          <p:cNvPr id="2" name="Título 1">
            <a:extLst>
              <a:ext uri="{FF2B5EF4-FFF2-40B4-BE49-F238E27FC236}">
                <a16:creationId xmlns:a16="http://schemas.microsoft.com/office/drawing/2014/main" id="{20199D36-6AE7-4D8B-8343-603172E056F3}"/>
              </a:ext>
            </a:extLst>
          </p:cNvPr>
          <p:cNvSpPr>
            <a:spLocks noGrp="1"/>
          </p:cNvSpPr>
          <p:nvPr>
            <p:ph type="title"/>
          </p:nvPr>
        </p:nvSpPr>
        <p:spPr>
          <a:xfrm>
            <a:off x="648930" y="629267"/>
            <a:ext cx="9252154" cy="1016654"/>
          </a:xfrm>
        </p:spPr>
        <p:txBody>
          <a:bodyPr>
            <a:normAutofit/>
          </a:bodyPr>
          <a:lstStyle/>
          <a:p>
            <a:r>
              <a:rPr lang="es-MX" b="1" dirty="0">
                <a:solidFill>
                  <a:srgbClr val="EBEBEB"/>
                </a:solidFill>
              </a:rPr>
              <a:t>ALCANCE </a:t>
            </a:r>
          </a:p>
        </p:txBody>
      </p:sp>
      <p:sp useBgFill="1">
        <p:nvSpPr>
          <p:cNvPr id="16" name="Freeform: Shape 15">
            <a:extLst>
              <a:ext uri="{FF2B5EF4-FFF2-40B4-BE49-F238E27FC236}">
                <a16:creationId xmlns:a16="http://schemas.microsoft.com/office/drawing/2014/main" id="{9A87AD7E-457F-4836-8DDE-FFE0F00938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11" name="Marcador de contenido 5">
            <a:extLst>
              <a:ext uri="{FF2B5EF4-FFF2-40B4-BE49-F238E27FC236}">
                <a16:creationId xmlns:a16="http://schemas.microsoft.com/office/drawing/2014/main" id="{3CABF43C-33D5-4423-B197-E92863766980}"/>
              </a:ext>
            </a:extLst>
          </p:cNvPr>
          <p:cNvSpPr>
            <a:spLocks noGrp="1"/>
          </p:cNvSpPr>
          <p:nvPr>
            <p:ph idx="1"/>
          </p:nvPr>
        </p:nvSpPr>
        <p:spPr>
          <a:xfrm>
            <a:off x="1103312" y="2776756"/>
            <a:ext cx="10263771" cy="2206305"/>
          </a:xfrm>
        </p:spPr>
        <p:txBody>
          <a:bodyPr>
            <a:noAutofit/>
          </a:bodyPr>
          <a:lstStyle/>
          <a:p>
            <a:pPr algn="just"/>
            <a:r>
              <a:rPr lang="es-MX" sz="3500" dirty="0"/>
              <a:t>Las Unidades Administrativas (</a:t>
            </a:r>
            <a:r>
              <a:rPr lang="es-MX" sz="3500" dirty="0" err="1"/>
              <a:t>UAs</a:t>
            </a:r>
            <a:r>
              <a:rPr lang="es-MX" sz="3500" dirty="0"/>
              <a:t>) de la </a:t>
            </a:r>
            <a:r>
              <a:rPr lang="es-MX" sz="3500" b="1" dirty="0"/>
              <a:t>Secretaría de Cultura,</a:t>
            </a:r>
            <a:r>
              <a:rPr lang="es-MX" sz="3500" dirty="0"/>
              <a:t> que tienen la atribución de expedir </a:t>
            </a:r>
            <a:r>
              <a:rPr lang="es-MX" sz="3500" b="1" dirty="0"/>
              <a:t>copias certificadas </a:t>
            </a:r>
            <a:r>
              <a:rPr lang="es-MX" sz="3500" dirty="0"/>
              <a:t>y a los servidores públicos que les fueron delegadas.</a:t>
            </a:r>
          </a:p>
        </p:txBody>
      </p:sp>
    </p:spTree>
    <p:extLst>
      <p:ext uri="{BB962C8B-B14F-4D97-AF65-F5344CB8AC3E}">
        <p14:creationId xmlns:p14="http://schemas.microsoft.com/office/powerpoint/2010/main" val="1122528253"/>
      </p:ext>
    </p:extLst>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4A2F755-5219-4C4E-9378-2C80BB08DF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2" name="Rectangle 11">
            <a:extLst>
              <a:ext uri="{FF2B5EF4-FFF2-40B4-BE49-F238E27FC236}">
                <a16:creationId xmlns:a16="http://schemas.microsoft.com/office/drawing/2014/main" id="{BA042B41-CFBF-4E11-965F-B1906826A8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4" name="Freeform 7">
            <a:extLst>
              <a:ext uri="{FF2B5EF4-FFF2-40B4-BE49-F238E27FC236}">
                <a16:creationId xmlns:a16="http://schemas.microsoft.com/office/drawing/2014/main" id="{ED9FFD70-7E69-43F7-BAFF-08A75B3AE0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 name="Título 1">
            <a:extLst>
              <a:ext uri="{FF2B5EF4-FFF2-40B4-BE49-F238E27FC236}">
                <a16:creationId xmlns:a16="http://schemas.microsoft.com/office/drawing/2014/main" id="{38386D24-C03D-492E-8E97-4174A3CA3325}"/>
              </a:ext>
            </a:extLst>
          </p:cNvPr>
          <p:cNvSpPr>
            <a:spLocks noGrp="1"/>
          </p:cNvSpPr>
          <p:nvPr>
            <p:ph type="title"/>
          </p:nvPr>
        </p:nvSpPr>
        <p:spPr>
          <a:xfrm>
            <a:off x="648930" y="629267"/>
            <a:ext cx="9252154" cy="1016654"/>
          </a:xfrm>
        </p:spPr>
        <p:txBody>
          <a:bodyPr>
            <a:normAutofit/>
          </a:bodyPr>
          <a:lstStyle/>
          <a:p>
            <a:pPr>
              <a:lnSpc>
                <a:spcPct val="90000"/>
              </a:lnSpc>
            </a:pPr>
            <a:r>
              <a:rPr lang="es-ES" sz="2300" b="1" dirty="0">
                <a:solidFill>
                  <a:srgbClr val="EBEBEB"/>
                </a:solidFill>
              </a:rPr>
              <a:t>GLOSARIO</a:t>
            </a:r>
            <a:endParaRPr lang="es-MX" sz="2300" b="1" dirty="0">
              <a:solidFill>
                <a:srgbClr val="EBEBEB"/>
              </a:solidFill>
            </a:endParaRPr>
          </a:p>
        </p:txBody>
      </p:sp>
      <p:sp useBgFill="1">
        <p:nvSpPr>
          <p:cNvPr id="16" name="Freeform: Shape 15">
            <a:extLst>
              <a:ext uri="{FF2B5EF4-FFF2-40B4-BE49-F238E27FC236}">
                <a16:creationId xmlns:a16="http://schemas.microsoft.com/office/drawing/2014/main" id="{9A87AD7E-457F-4836-8DDE-FFE0F00938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3" name="Marcador de contenido 2">
            <a:extLst>
              <a:ext uri="{FF2B5EF4-FFF2-40B4-BE49-F238E27FC236}">
                <a16:creationId xmlns:a16="http://schemas.microsoft.com/office/drawing/2014/main" id="{DF0E6075-A3BF-4BE6-A4BB-17DB99B8831E}"/>
              </a:ext>
            </a:extLst>
          </p:cNvPr>
          <p:cNvSpPr>
            <a:spLocks noGrp="1"/>
          </p:cNvSpPr>
          <p:nvPr>
            <p:ph idx="1"/>
          </p:nvPr>
        </p:nvSpPr>
        <p:spPr>
          <a:xfrm>
            <a:off x="648930" y="2286161"/>
            <a:ext cx="10894765" cy="4367187"/>
          </a:xfrm>
        </p:spPr>
        <p:txBody>
          <a:bodyPr>
            <a:noAutofit/>
          </a:bodyPr>
          <a:lstStyle/>
          <a:p>
            <a:pPr marL="0" indent="0" algn="just">
              <a:buNone/>
            </a:pPr>
            <a:r>
              <a:rPr lang="es-MX" b="1" dirty="0"/>
              <a:t>Certificación.</a:t>
            </a:r>
            <a:r>
              <a:rPr lang="es-MX" dirty="0"/>
              <a:t> El acto mediante el que se hace constar la existencia de documentos que obran en los archivos de las unidades administrativas. </a:t>
            </a:r>
          </a:p>
          <a:p>
            <a:pPr marL="0" indent="0">
              <a:buNone/>
            </a:pPr>
            <a:endParaRPr lang="es-MX" sz="300" b="1" dirty="0"/>
          </a:p>
          <a:p>
            <a:pPr marL="0" indent="0" algn="just">
              <a:buNone/>
            </a:pPr>
            <a:r>
              <a:rPr lang="es-MX" b="1" dirty="0"/>
              <a:t>Copia certificada. </a:t>
            </a:r>
            <a:r>
              <a:rPr lang="es-MX" dirty="0"/>
              <a:t>La reproducción de un documento, expedido por una persona con facultades expresas para hacerlo, en el cual se hace constar un hecho o acto para que surta efectos jurídicos. </a:t>
            </a:r>
          </a:p>
          <a:p>
            <a:pPr marL="0" indent="0">
              <a:buNone/>
            </a:pPr>
            <a:endParaRPr lang="es-MX" sz="300" dirty="0"/>
          </a:p>
          <a:p>
            <a:pPr marL="0" indent="0" algn="just">
              <a:buNone/>
            </a:pPr>
            <a:r>
              <a:rPr lang="es-MX" b="1" dirty="0"/>
              <a:t>Copia simple. </a:t>
            </a:r>
            <a:r>
              <a:rPr lang="es-MX" dirty="0"/>
              <a:t>La reproducción de un documento, con carácter exclusivamente informativo. </a:t>
            </a:r>
          </a:p>
          <a:p>
            <a:pPr marL="0" indent="0">
              <a:buNone/>
            </a:pPr>
            <a:endParaRPr lang="es-MX" sz="300" dirty="0"/>
          </a:p>
          <a:p>
            <a:pPr marL="0" indent="0" algn="just">
              <a:buNone/>
            </a:pPr>
            <a:r>
              <a:rPr lang="es-MX" b="1" dirty="0"/>
              <a:t>Documento de archivo. </a:t>
            </a:r>
            <a:r>
              <a:rPr lang="es-MX" dirty="0"/>
              <a:t>El que registra un acto administrativo, jurídico, fiscal o contable, creado, recibido, manejado y usado en el ejercicio de las facultades y actividades de los sujetos obligados, independientemente del soporte en el que se encuentren. </a:t>
            </a:r>
          </a:p>
        </p:txBody>
      </p:sp>
    </p:spTree>
    <p:extLst>
      <p:ext uri="{BB962C8B-B14F-4D97-AF65-F5344CB8AC3E}">
        <p14:creationId xmlns:p14="http://schemas.microsoft.com/office/powerpoint/2010/main" val="17065552"/>
      </p:ext>
    </p:extLst>
  </p:cSld>
  <p:clrMapOvr>
    <a:overrideClrMapping bg1="lt1" tx1="dk1" bg2="lt2" tx2="dk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4A2F755-5219-4C4E-9378-2C80BB08DF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2" name="Rectangle 11">
            <a:extLst>
              <a:ext uri="{FF2B5EF4-FFF2-40B4-BE49-F238E27FC236}">
                <a16:creationId xmlns:a16="http://schemas.microsoft.com/office/drawing/2014/main" id="{BA042B41-CFBF-4E11-965F-B1906826A8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4" name="Freeform 7">
            <a:extLst>
              <a:ext uri="{FF2B5EF4-FFF2-40B4-BE49-F238E27FC236}">
                <a16:creationId xmlns:a16="http://schemas.microsoft.com/office/drawing/2014/main" id="{ED9FFD70-7E69-43F7-BAFF-08A75B3AE0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 name="Título 1">
            <a:extLst>
              <a:ext uri="{FF2B5EF4-FFF2-40B4-BE49-F238E27FC236}">
                <a16:creationId xmlns:a16="http://schemas.microsoft.com/office/drawing/2014/main" id="{38386D24-C03D-492E-8E97-4174A3CA3325}"/>
              </a:ext>
            </a:extLst>
          </p:cNvPr>
          <p:cNvSpPr>
            <a:spLocks noGrp="1"/>
          </p:cNvSpPr>
          <p:nvPr>
            <p:ph type="title"/>
          </p:nvPr>
        </p:nvSpPr>
        <p:spPr>
          <a:xfrm>
            <a:off x="648930" y="629267"/>
            <a:ext cx="9252154" cy="1016654"/>
          </a:xfrm>
        </p:spPr>
        <p:txBody>
          <a:bodyPr>
            <a:normAutofit/>
          </a:bodyPr>
          <a:lstStyle/>
          <a:p>
            <a:pPr>
              <a:lnSpc>
                <a:spcPct val="90000"/>
              </a:lnSpc>
            </a:pPr>
            <a:r>
              <a:rPr lang="es-ES" sz="2300" b="1" dirty="0">
                <a:solidFill>
                  <a:srgbClr val="EBEBEB"/>
                </a:solidFill>
              </a:rPr>
              <a:t>GLOSARIO</a:t>
            </a:r>
            <a:endParaRPr lang="es-MX" sz="2300" b="1" dirty="0">
              <a:solidFill>
                <a:srgbClr val="EBEBEB"/>
              </a:solidFill>
            </a:endParaRPr>
          </a:p>
        </p:txBody>
      </p:sp>
      <p:sp useBgFill="1">
        <p:nvSpPr>
          <p:cNvPr id="16" name="Freeform: Shape 15">
            <a:extLst>
              <a:ext uri="{FF2B5EF4-FFF2-40B4-BE49-F238E27FC236}">
                <a16:creationId xmlns:a16="http://schemas.microsoft.com/office/drawing/2014/main" id="{9A87AD7E-457F-4836-8DDE-FFE0F00938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3" name="Marcador de contenido 2">
            <a:extLst>
              <a:ext uri="{FF2B5EF4-FFF2-40B4-BE49-F238E27FC236}">
                <a16:creationId xmlns:a16="http://schemas.microsoft.com/office/drawing/2014/main" id="{DF0E6075-A3BF-4BE6-A4BB-17DB99B8831E}"/>
              </a:ext>
            </a:extLst>
          </p:cNvPr>
          <p:cNvSpPr>
            <a:spLocks noGrp="1"/>
          </p:cNvSpPr>
          <p:nvPr>
            <p:ph idx="1"/>
          </p:nvPr>
        </p:nvSpPr>
        <p:spPr>
          <a:xfrm>
            <a:off x="648930" y="2548281"/>
            <a:ext cx="10894765" cy="3658689"/>
          </a:xfrm>
        </p:spPr>
        <p:txBody>
          <a:bodyPr>
            <a:normAutofit/>
          </a:bodyPr>
          <a:lstStyle/>
          <a:p>
            <a:pPr marL="0" indent="0" algn="just">
              <a:buNone/>
            </a:pPr>
            <a:r>
              <a:rPr lang="es-MX" sz="2200" b="1" dirty="0"/>
              <a:t>Documento electrónico. </a:t>
            </a:r>
            <a:r>
              <a:rPr lang="es-MX" sz="2200" dirty="0"/>
              <a:t>Aquél que almacena la información en un medio que precisa de un dispositivo electrónico (CD, USB, etc.) para su lectura . </a:t>
            </a:r>
          </a:p>
          <a:p>
            <a:pPr marL="0" indent="0">
              <a:buNone/>
            </a:pPr>
            <a:endParaRPr lang="es-MX" sz="2200" dirty="0"/>
          </a:p>
          <a:p>
            <a:pPr marL="0" indent="0" algn="just">
              <a:buNone/>
            </a:pPr>
            <a:r>
              <a:rPr lang="es-MX" sz="2200" b="1" dirty="0"/>
              <a:t>Expediente.</a:t>
            </a:r>
            <a:r>
              <a:rPr lang="es-MX" sz="2200" dirty="0"/>
              <a:t> Unidad documental constituida por uno o varios documentos de archivo, ordenados y relacionados por un mismo asunto, actividad o trámite de los sujetos obligados. </a:t>
            </a:r>
          </a:p>
          <a:p>
            <a:pPr marL="0" indent="0" algn="just">
              <a:buNone/>
            </a:pPr>
            <a:endParaRPr lang="es-MX" sz="2200" dirty="0"/>
          </a:p>
          <a:p>
            <a:pPr marL="0" indent="0" algn="just">
              <a:buNone/>
            </a:pPr>
            <a:r>
              <a:rPr lang="es-MX" sz="2200" b="1" dirty="0"/>
              <a:t>Foja útil. </a:t>
            </a:r>
            <a:r>
              <a:rPr lang="es-MX" sz="2200" dirty="0"/>
              <a:t>Hoja de papel de un documento oficial (puede estar impresa por ambos lados). </a:t>
            </a:r>
          </a:p>
        </p:txBody>
      </p:sp>
    </p:spTree>
    <p:extLst>
      <p:ext uri="{BB962C8B-B14F-4D97-AF65-F5344CB8AC3E}">
        <p14:creationId xmlns:p14="http://schemas.microsoft.com/office/powerpoint/2010/main" val="2066625668"/>
      </p:ext>
    </p:extLst>
  </p:cSld>
  <p:clrMapOvr>
    <a:overrideClrMapping bg1="lt1" tx1="dk1" bg2="lt2" tx2="dk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362849A-570D-49DB-954C-63F144E88A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CA42011-E478-428B-9D15-A98E338BF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4" name="Freeform 7">
            <a:extLst>
              <a:ext uri="{FF2B5EF4-FFF2-40B4-BE49-F238E27FC236}">
                <a16:creationId xmlns:a16="http://schemas.microsoft.com/office/drawing/2014/main" id="{9ED2773C-FE51-4632-BA46-036BDCDA6E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algn="ctr"/>
            <a:endParaRPr lang="en-US">
              <a:solidFill>
                <a:schemeClr val="tx1"/>
              </a:solidFill>
            </a:endParaRPr>
          </a:p>
        </p:txBody>
      </p:sp>
      <p:sp>
        <p:nvSpPr>
          <p:cNvPr id="2" name="Título 1">
            <a:extLst>
              <a:ext uri="{FF2B5EF4-FFF2-40B4-BE49-F238E27FC236}">
                <a16:creationId xmlns:a16="http://schemas.microsoft.com/office/drawing/2014/main" id="{AFDAE479-9372-442A-8F7D-7F6DB689431A}"/>
              </a:ext>
            </a:extLst>
          </p:cNvPr>
          <p:cNvSpPr>
            <a:spLocks noGrp="1"/>
          </p:cNvSpPr>
          <p:nvPr>
            <p:ph type="title"/>
          </p:nvPr>
        </p:nvSpPr>
        <p:spPr>
          <a:xfrm>
            <a:off x="648930" y="629267"/>
            <a:ext cx="9252154" cy="1016654"/>
          </a:xfrm>
        </p:spPr>
        <p:txBody>
          <a:bodyPr>
            <a:normAutofit/>
          </a:bodyPr>
          <a:lstStyle/>
          <a:p>
            <a:r>
              <a:rPr lang="es-MX" b="1" dirty="0">
                <a:solidFill>
                  <a:srgbClr val="EBEBEB"/>
                </a:solidFill>
              </a:rPr>
              <a:t>FACULTAD REGLAMENTARIA</a:t>
            </a:r>
          </a:p>
        </p:txBody>
      </p:sp>
      <p:sp useBgFill="1">
        <p:nvSpPr>
          <p:cNvPr id="16" name="Freeform: Shape 15">
            <a:extLst>
              <a:ext uri="{FF2B5EF4-FFF2-40B4-BE49-F238E27FC236}">
                <a16:creationId xmlns:a16="http://schemas.microsoft.com/office/drawing/2014/main" id="{E02F9158-C4C2-46A8-BE73-A4F77E139F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6" name="Marcador de contenido 5">
            <a:extLst>
              <a:ext uri="{FF2B5EF4-FFF2-40B4-BE49-F238E27FC236}">
                <a16:creationId xmlns:a16="http://schemas.microsoft.com/office/drawing/2014/main" id="{C0308FD8-E5F9-4326-AEC5-671F987641C2}"/>
              </a:ext>
            </a:extLst>
          </p:cNvPr>
          <p:cNvSpPr>
            <a:spLocks noGrp="1"/>
          </p:cNvSpPr>
          <p:nvPr>
            <p:ph idx="1"/>
          </p:nvPr>
        </p:nvSpPr>
        <p:spPr>
          <a:xfrm>
            <a:off x="947956" y="2052918"/>
            <a:ext cx="10444294" cy="4195481"/>
          </a:xfrm>
        </p:spPr>
        <p:txBody>
          <a:bodyPr>
            <a:normAutofit fontScale="77500" lnSpcReduction="20000"/>
          </a:bodyPr>
          <a:lstStyle/>
          <a:p>
            <a:endParaRPr lang="es-MX" sz="2700" dirty="0"/>
          </a:p>
          <a:p>
            <a:pPr marL="0" indent="0" algn="just">
              <a:buNone/>
            </a:pPr>
            <a:r>
              <a:rPr lang="es-MX" sz="3300" dirty="0"/>
              <a:t>En el </a:t>
            </a:r>
            <a:r>
              <a:rPr lang="es-MX" sz="3300" b="1" dirty="0"/>
              <a:t>artículo 12, fracción XIV, </a:t>
            </a:r>
            <a:r>
              <a:rPr lang="es-MX" sz="3300" dirty="0"/>
              <a:t>del Reglamento Interior de la Secretaría de Cultura, se establece la facultad del </a:t>
            </a:r>
            <a:r>
              <a:rPr lang="es-MX" sz="3300" b="1" dirty="0"/>
              <a:t>Titular de la Unidad de Asuntos Jurídicos </a:t>
            </a:r>
            <a:r>
              <a:rPr lang="es-MX" sz="3300" dirty="0"/>
              <a:t>y de los</a:t>
            </a:r>
            <a:r>
              <a:rPr lang="es-MX" sz="3300" b="1" dirty="0"/>
              <a:t> Directores Generales</a:t>
            </a:r>
            <a:r>
              <a:rPr lang="es-MX" sz="3300" dirty="0"/>
              <a:t>, de certificar los documentos impresos y electrónicos que obren en sus archivos</a:t>
            </a:r>
            <a:r>
              <a:rPr lang="es-MX" sz="2700" dirty="0"/>
              <a:t>. </a:t>
            </a:r>
          </a:p>
          <a:p>
            <a:endParaRPr lang="es-MX" sz="2700" dirty="0"/>
          </a:p>
          <a:p>
            <a:pPr marL="1611313" indent="-1611313" algn="just">
              <a:buNone/>
            </a:pPr>
            <a:r>
              <a:rPr lang="es-MX" sz="2300" b="1" dirty="0"/>
              <a:t>“Artículo 12.-	</a:t>
            </a:r>
            <a:r>
              <a:rPr lang="es-MX" sz="2300" dirty="0"/>
              <a:t>Corresponde al </a:t>
            </a:r>
            <a:r>
              <a:rPr lang="es-MX" sz="2300" b="1" dirty="0"/>
              <a:t>Titular de la Unidad de Asuntos Jurídicos y a los Directores Generales,</a:t>
            </a:r>
            <a:r>
              <a:rPr lang="es-MX" sz="2300" dirty="0"/>
              <a:t> las facultades genéricas siguientes:</a:t>
            </a:r>
          </a:p>
          <a:p>
            <a:pPr marL="539750" indent="0" algn="just">
              <a:buNone/>
            </a:pPr>
            <a:endParaRPr lang="es-MX" sz="600" dirty="0"/>
          </a:p>
          <a:p>
            <a:pPr marL="627063" indent="-539750" algn="just">
              <a:buNone/>
            </a:pPr>
            <a:r>
              <a:rPr lang="es-MX" sz="2300" b="1" dirty="0"/>
              <a:t>XIV.	Expedir copias certificadas </a:t>
            </a:r>
            <a:r>
              <a:rPr lang="es-MX" sz="2300" dirty="0"/>
              <a:t>de los documentos que obren en los archivos de la unidad administrativa a su cargo, incluyendo archivos y documentos electrónicos;</a:t>
            </a:r>
          </a:p>
          <a:p>
            <a:pPr marL="627063" indent="-539750" algn="just">
              <a:buNone/>
            </a:pPr>
            <a:r>
              <a:rPr lang="es-MX" sz="2300" dirty="0"/>
              <a:t>…”</a:t>
            </a:r>
          </a:p>
          <a:p>
            <a:endParaRPr lang="es-MX" dirty="0"/>
          </a:p>
        </p:txBody>
      </p:sp>
    </p:spTree>
    <p:extLst>
      <p:ext uri="{BB962C8B-B14F-4D97-AF65-F5344CB8AC3E}">
        <p14:creationId xmlns:p14="http://schemas.microsoft.com/office/powerpoint/2010/main" val="1633584094"/>
      </p:ext>
    </p:extLst>
  </p:cSld>
  <p:clrMapOvr>
    <a:overrideClrMapping bg1="lt1" tx1="dk1" bg2="lt2" tx2="dk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7AEA421-5F29-4BA7-9360-2501B59879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2" name="Freeform 7">
            <a:extLst>
              <a:ext uri="{FF2B5EF4-FFF2-40B4-BE49-F238E27FC236}">
                <a16:creationId xmlns:a16="http://schemas.microsoft.com/office/drawing/2014/main" id="{9348F0CB-4904-4DEF-BDD4-ADEC2DCCCB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algn="ctr"/>
            <a:endParaRPr lang="en-US">
              <a:solidFill>
                <a:schemeClr val="tx1"/>
              </a:solidFill>
            </a:endParaRPr>
          </a:p>
        </p:txBody>
      </p:sp>
      <p:sp>
        <p:nvSpPr>
          <p:cNvPr id="2" name="Título 1">
            <a:extLst>
              <a:ext uri="{FF2B5EF4-FFF2-40B4-BE49-F238E27FC236}">
                <a16:creationId xmlns:a16="http://schemas.microsoft.com/office/drawing/2014/main" id="{CB952E83-9419-414D-B150-103DAB5915DE}"/>
              </a:ext>
            </a:extLst>
          </p:cNvPr>
          <p:cNvSpPr>
            <a:spLocks noGrp="1"/>
          </p:cNvSpPr>
          <p:nvPr>
            <p:ph type="title"/>
          </p:nvPr>
        </p:nvSpPr>
        <p:spPr>
          <a:xfrm>
            <a:off x="648930" y="629267"/>
            <a:ext cx="9252154" cy="1016654"/>
          </a:xfrm>
        </p:spPr>
        <p:txBody>
          <a:bodyPr>
            <a:normAutofit/>
          </a:bodyPr>
          <a:lstStyle/>
          <a:p>
            <a:r>
              <a:rPr lang="es-MX" b="1" dirty="0">
                <a:solidFill>
                  <a:srgbClr val="EBEBEB"/>
                </a:solidFill>
              </a:rPr>
              <a:t>FACULTAD REGLAMENTARIA</a:t>
            </a:r>
          </a:p>
        </p:txBody>
      </p:sp>
      <p:sp>
        <p:nvSpPr>
          <p:cNvPr id="14" name="Rectangle 13">
            <a:extLst>
              <a:ext uri="{FF2B5EF4-FFF2-40B4-BE49-F238E27FC236}">
                <a16:creationId xmlns:a16="http://schemas.microsoft.com/office/drawing/2014/main" id="{1583E1B8-79B3-49BB-8704-58E4AB1AF2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6" name="Freeform: Shape 15">
            <a:extLst>
              <a:ext uri="{FF2B5EF4-FFF2-40B4-BE49-F238E27FC236}">
                <a16:creationId xmlns:a16="http://schemas.microsoft.com/office/drawing/2014/main" id="{7BB34D5F-2B87-438E-8236-69C6068D47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8" cy="5095933"/>
          </a:xfrm>
          <a:custGeom>
            <a:avLst/>
            <a:gdLst>
              <a:gd name="connsiteX0" fmla="*/ 1 w 12192418"/>
              <a:gd name="connsiteY0" fmla="*/ 0 h 5095933"/>
              <a:gd name="connsiteX1" fmla="*/ 71932 w 12192418"/>
              <a:gd name="connsiteY1" fmla="*/ 12261 h 5095933"/>
              <a:gd name="connsiteX2" fmla="*/ 282849 w 12192418"/>
              <a:gd name="connsiteY2" fmla="*/ 48343 h 5095933"/>
              <a:gd name="connsiteX3" fmla="*/ 436464 w 12192418"/>
              <a:gd name="connsiteY3" fmla="*/ 73565 h 5095933"/>
              <a:gd name="connsiteX4" fmla="*/ 619339 w 12192418"/>
              <a:gd name="connsiteY4" fmla="*/ 100188 h 5095933"/>
              <a:gd name="connsiteX5" fmla="*/ 836351 w 12192418"/>
              <a:gd name="connsiteY5" fmla="*/ 132066 h 5095933"/>
              <a:gd name="connsiteX6" fmla="*/ 1076528 w 12192418"/>
              <a:gd name="connsiteY6" fmla="*/ 165696 h 5095933"/>
              <a:gd name="connsiteX7" fmla="*/ 1347184 w 12192418"/>
              <a:gd name="connsiteY7" fmla="*/ 201077 h 5095933"/>
              <a:gd name="connsiteX8" fmla="*/ 1642223 w 12192418"/>
              <a:gd name="connsiteY8" fmla="*/ 238560 h 5095933"/>
              <a:gd name="connsiteX9" fmla="*/ 1962864 w 12192418"/>
              <a:gd name="connsiteY9" fmla="*/ 276043 h 5095933"/>
              <a:gd name="connsiteX10" fmla="*/ 2304232 w 12192418"/>
              <a:gd name="connsiteY10" fmla="*/ 314227 h 5095933"/>
              <a:gd name="connsiteX11" fmla="*/ 2672421 w 12192418"/>
              <a:gd name="connsiteY11" fmla="*/ 349608 h 5095933"/>
              <a:gd name="connsiteX12" fmla="*/ 3057678 w 12192418"/>
              <a:gd name="connsiteY12" fmla="*/ 383588 h 5095933"/>
              <a:gd name="connsiteX13" fmla="*/ 3464881 w 12192418"/>
              <a:gd name="connsiteY13" fmla="*/ 414415 h 5095933"/>
              <a:gd name="connsiteX14" fmla="*/ 3889152 w 12192418"/>
              <a:gd name="connsiteY14" fmla="*/ 443841 h 5095933"/>
              <a:gd name="connsiteX15" fmla="*/ 4331710 w 12192418"/>
              <a:gd name="connsiteY15" fmla="*/ 471515 h 5095933"/>
              <a:gd name="connsiteX16" fmla="*/ 4558476 w 12192418"/>
              <a:gd name="connsiteY16" fmla="*/ 481324 h 5095933"/>
              <a:gd name="connsiteX17" fmla="*/ 4790118 w 12192418"/>
              <a:gd name="connsiteY17" fmla="*/ 492183 h 5095933"/>
              <a:gd name="connsiteX18" fmla="*/ 5025418 w 12192418"/>
              <a:gd name="connsiteY18" fmla="*/ 502342 h 5095933"/>
              <a:gd name="connsiteX19" fmla="*/ 5261937 w 12192418"/>
              <a:gd name="connsiteY19" fmla="*/ 508998 h 5095933"/>
              <a:gd name="connsiteX20" fmla="*/ 5503332 w 12192418"/>
              <a:gd name="connsiteY20" fmla="*/ 514953 h 5095933"/>
              <a:gd name="connsiteX21" fmla="*/ 5747167 w 12192418"/>
              <a:gd name="connsiteY21" fmla="*/ 521259 h 5095933"/>
              <a:gd name="connsiteX22" fmla="*/ 5995877 w 12192418"/>
              <a:gd name="connsiteY22" fmla="*/ 525463 h 5095933"/>
              <a:gd name="connsiteX23" fmla="*/ 6247026 w 12192418"/>
              <a:gd name="connsiteY23" fmla="*/ 525463 h 5095933"/>
              <a:gd name="connsiteX24" fmla="*/ 6500613 w 12192418"/>
              <a:gd name="connsiteY24" fmla="*/ 527565 h 5095933"/>
              <a:gd name="connsiteX25" fmla="*/ 6756639 w 12192418"/>
              <a:gd name="connsiteY25" fmla="*/ 525463 h 5095933"/>
              <a:gd name="connsiteX26" fmla="*/ 7016322 w 12192418"/>
              <a:gd name="connsiteY26" fmla="*/ 521259 h 5095933"/>
              <a:gd name="connsiteX27" fmla="*/ 7276005 w 12192418"/>
              <a:gd name="connsiteY27" fmla="*/ 517406 h 5095933"/>
              <a:gd name="connsiteX28" fmla="*/ 7539345 w 12192418"/>
              <a:gd name="connsiteY28" fmla="*/ 508998 h 5095933"/>
              <a:gd name="connsiteX29" fmla="*/ 7805124 w 12192418"/>
              <a:gd name="connsiteY29" fmla="*/ 500241 h 5095933"/>
              <a:gd name="connsiteX30" fmla="*/ 8070903 w 12192418"/>
              <a:gd name="connsiteY30" fmla="*/ 490082 h 5095933"/>
              <a:gd name="connsiteX31" fmla="*/ 8339121 w 12192418"/>
              <a:gd name="connsiteY31" fmla="*/ 475719 h 5095933"/>
              <a:gd name="connsiteX32" fmla="*/ 8609776 w 12192418"/>
              <a:gd name="connsiteY32" fmla="*/ 458554 h 5095933"/>
              <a:gd name="connsiteX33" fmla="*/ 8881651 w 12192418"/>
              <a:gd name="connsiteY33" fmla="*/ 442089 h 5095933"/>
              <a:gd name="connsiteX34" fmla="*/ 9153526 w 12192418"/>
              <a:gd name="connsiteY34" fmla="*/ 421071 h 5095933"/>
              <a:gd name="connsiteX35" fmla="*/ 9429058 w 12192418"/>
              <a:gd name="connsiteY35" fmla="*/ 395849 h 5095933"/>
              <a:gd name="connsiteX36" fmla="*/ 9700933 w 12192418"/>
              <a:gd name="connsiteY36" fmla="*/ 370626 h 5095933"/>
              <a:gd name="connsiteX37" fmla="*/ 9977684 w 12192418"/>
              <a:gd name="connsiteY37" fmla="*/ 341551 h 5095933"/>
              <a:gd name="connsiteX38" fmla="*/ 10255655 w 12192418"/>
              <a:gd name="connsiteY38" fmla="*/ 309673 h 5095933"/>
              <a:gd name="connsiteX39" fmla="*/ 10529968 w 12192418"/>
              <a:gd name="connsiteY39" fmla="*/ 276043 h 5095933"/>
              <a:gd name="connsiteX40" fmla="*/ 10807939 w 12192418"/>
              <a:gd name="connsiteY40" fmla="*/ 236809 h 5095933"/>
              <a:gd name="connsiteX41" fmla="*/ 11084690 w 12192418"/>
              <a:gd name="connsiteY41" fmla="*/ 194772 h 5095933"/>
              <a:gd name="connsiteX42" fmla="*/ 11362661 w 12192418"/>
              <a:gd name="connsiteY42" fmla="*/ 153085 h 5095933"/>
              <a:gd name="connsiteX43" fmla="*/ 11639412 w 12192418"/>
              <a:gd name="connsiteY43" fmla="*/ 104392 h 5095933"/>
              <a:gd name="connsiteX44" fmla="*/ 11914945 w 12192418"/>
              <a:gd name="connsiteY44" fmla="*/ 54648 h 5095933"/>
              <a:gd name="connsiteX45" fmla="*/ 12191696 w 12192418"/>
              <a:gd name="connsiteY45" fmla="*/ 2452 h 5095933"/>
              <a:gd name="connsiteX46" fmla="*/ 12191696 w 12192418"/>
              <a:gd name="connsiteY46" fmla="*/ 2109542 h 5095933"/>
              <a:gd name="connsiteX47" fmla="*/ 12191999 w 12192418"/>
              <a:gd name="connsiteY47" fmla="*/ 2109542 h 5095933"/>
              <a:gd name="connsiteX48" fmla="*/ 12191999 w 12192418"/>
              <a:gd name="connsiteY48" fmla="*/ 2802467 h 5095933"/>
              <a:gd name="connsiteX49" fmla="*/ 12192418 w 12192418"/>
              <a:gd name="connsiteY49" fmla="*/ 2802467 h 5095933"/>
              <a:gd name="connsiteX50" fmla="*/ 12192418 w 12192418"/>
              <a:gd name="connsiteY50" fmla="*/ 5095933 h 5095933"/>
              <a:gd name="connsiteX51" fmla="*/ 1 w 12192418"/>
              <a:gd name="connsiteY51" fmla="*/ 5095933 h 5095933"/>
              <a:gd name="connsiteX52" fmla="*/ 1 w 12192418"/>
              <a:gd name="connsiteY52" fmla="*/ 4074529 h 5095933"/>
              <a:gd name="connsiteX53" fmla="*/ 0 w 12192418"/>
              <a:gd name="connsiteY53" fmla="*/ 4074529 h 5095933"/>
              <a:gd name="connsiteX54" fmla="*/ 0 w 12192418"/>
              <a:gd name="connsiteY54" fmla="*/ 2109542 h 5095933"/>
              <a:gd name="connsiteX55" fmla="*/ 1 w 12192418"/>
              <a:gd name="connsiteY55" fmla="*/ 2109542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2192418" h="5095933">
                <a:moveTo>
                  <a:pt x="1" y="0"/>
                </a:moveTo>
                <a:lnTo>
                  <a:pt x="71932" y="12261"/>
                </a:lnTo>
                <a:lnTo>
                  <a:pt x="282849" y="48343"/>
                </a:lnTo>
                <a:lnTo>
                  <a:pt x="436464" y="73565"/>
                </a:lnTo>
                <a:lnTo>
                  <a:pt x="619339" y="100188"/>
                </a:lnTo>
                <a:lnTo>
                  <a:pt x="836351" y="132066"/>
                </a:lnTo>
                <a:lnTo>
                  <a:pt x="1076528" y="165696"/>
                </a:lnTo>
                <a:lnTo>
                  <a:pt x="1347184" y="201077"/>
                </a:lnTo>
                <a:lnTo>
                  <a:pt x="1642223" y="238560"/>
                </a:lnTo>
                <a:lnTo>
                  <a:pt x="1962864" y="276043"/>
                </a:lnTo>
                <a:lnTo>
                  <a:pt x="2304232" y="314227"/>
                </a:lnTo>
                <a:lnTo>
                  <a:pt x="2672421" y="349608"/>
                </a:lnTo>
                <a:lnTo>
                  <a:pt x="3057678" y="383588"/>
                </a:lnTo>
                <a:lnTo>
                  <a:pt x="3464881" y="414415"/>
                </a:lnTo>
                <a:lnTo>
                  <a:pt x="3889152" y="443841"/>
                </a:lnTo>
                <a:lnTo>
                  <a:pt x="4331710" y="471515"/>
                </a:lnTo>
                <a:lnTo>
                  <a:pt x="4558476" y="481324"/>
                </a:lnTo>
                <a:lnTo>
                  <a:pt x="4790118" y="492183"/>
                </a:lnTo>
                <a:lnTo>
                  <a:pt x="5025418" y="502342"/>
                </a:lnTo>
                <a:lnTo>
                  <a:pt x="5261937" y="508998"/>
                </a:lnTo>
                <a:lnTo>
                  <a:pt x="5503332" y="514953"/>
                </a:lnTo>
                <a:lnTo>
                  <a:pt x="5747167" y="521259"/>
                </a:lnTo>
                <a:lnTo>
                  <a:pt x="5995877" y="525463"/>
                </a:lnTo>
                <a:lnTo>
                  <a:pt x="6247026" y="525463"/>
                </a:lnTo>
                <a:lnTo>
                  <a:pt x="6500613" y="527565"/>
                </a:lnTo>
                <a:lnTo>
                  <a:pt x="6756639" y="525463"/>
                </a:lnTo>
                <a:lnTo>
                  <a:pt x="7016322" y="521259"/>
                </a:lnTo>
                <a:lnTo>
                  <a:pt x="7276005" y="517406"/>
                </a:lnTo>
                <a:lnTo>
                  <a:pt x="7539345" y="508998"/>
                </a:lnTo>
                <a:lnTo>
                  <a:pt x="7805124" y="500241"/>
                </a:lnTo>
                <a:lnTo>
                  <a:pt x="8070903" y="490082"/>
                </a:lnTo>
                <a:lnTo>
                  <a:pt x="8339121" y="475719"/>
                </a:lnTo>
                <a:lnTo>
                  <a:pt x="8609776" y="458554"/>
                </a:lnTo>
                <a:lnTo>
                  <a:pt x="8881651" y="442089"/>
                </a:lnTo>
                <a:lnTo>
                  <a:pt x="9153526" y="421071"/>
                </a:lnTo>
                <a:lnTo>
                  <a:pt x="9429058" y="395849"/>
                </a:lnTo>
                <a:lnTo>
                  <a:pt x="9700933" y="370626"/>
                </a:lnTo>
                <a:lnTo>
                  <a:pt x="9977684" y="341551"/>
                </a:lnTo>
                <a:lnTo>
                  <a:pt x="10255655" y="309673"/>
                </a:lnTo>
                <a:lnTo>
                  <a:pt x="10529968" y="276043"/>
                </a:lnTo>
                <a:lnTo>
                  <a:pt x="10807939" y="236809"/>
                </a:lnTo>
                <a:lnTo>
                  <a:pt x="11084690" y="194772"/>
                </a:lnTo>
                <a:lnTo>
                  <a:pt x="11362661" y="153085"/>
                </a:lnTo>
                <a:lnTo>
                  <a:pt x="11639412" y="104392"/>
                </a:lnTo>
                <a:lnTo>
                  <a:pt x="11914945" y="54648"/>
                </a:lnTo>
                <a:lnTo>
                  <a:pt x="12191696" y="2452"/>
                </a:lnTo>
                <a:lnTo>
                  <a:pt x="12191696" y="2109542"/>
                </a:lnTo>
                <a:lnTo>
                  <a:pt x="12191999" y="2109542"/>
                </a:lnTo>
                <a:lnTo>
                  <a:pt x="12191999" y="2802467"/>
                </a:lnTo>
                <a:lnTo>
                  <a:pt x="12192418" y="2802467"/>
                </a:lnTo>
                <a:lnTo>
                  <a:pt x="12192418" y="5095933"/>
                </a:lnTo>
                <a:lnTo>
                  <a:pt x="1" y="5095933"/>
                </a:lnTo>
                <a:lnTo>
                  <a:pt x="1" y="4074529"/>
                </a:lnTo>
                <a:lnTo>
                  <a:pt x="0" y="4074529"/>
                </a:lnTo>
                <a:lnTo>
                  <a:pt x="0" y="2109542"/>
                </a:lnTo>
                <a:lnTo>
                  <a:pt x="1" y="2109542"/>
                </a:lnTo>
                <a:close/>
              </a:path>
            </a:pathLst>
          </a:custGeom>
          <a:solidFill>
            <a:schemeClr val="bg1"/>
          </a:solidFill>
          <a:ln>
            <a:noFill/>
          </a:ln>
        </p:spPr>
      </p:sp>
      <p:sp>
        <p:nvSpPr>
          <p:cNvPr id="4" name="Marcador de contenido 3">
            <a:extLst>
              <a:ext uri="{FF2B5EF4-FFF2-40B4-BE49-F238E27FC236}">
                <a16:creationId xmlns:a16="http://schemas.microsoft.com/office/drawing/2014/main" id="{8F885283-8937-4631-AF79-9A9998D8EE6E}"/>
              </a:ext>
            </a:extLst>
          </p:cNvPr>
          <p:cNvSpPr>
            <a:spLocks noGrp="1"/>
          </p:cNvSpPr>
          <p:nvPr>
            <p:ph idx="1"/>
          </p:nvPr>
        </p:nvSpPr>
        <p:spPr>
          <a:xfrm>
            <a:off x="775063" y="2286161"/>
            <a:ext cx="10720251" cy="3600833"/>
          </a:xfrm>
        </p:spPr>
        <p:txBody>
          <a:bodyPr>
            <a:normAutofit fontScale="55000" lnSpcReduction="20000"/>
          </a:bodyPr>
          <a:lstStyle/>
          <a:p>
            <a:endParaRPr lang="es-MX" sz="2000" dirty="0"/>
          </a:p>
          <a:p>
            <a:pPr algn="just"/>
            <a:r>
              <a:rPr lang="es-MX" sz="3200" dirty="0"/>
              <a:t>En virtud, de que en el </a:t>
            </a:r>
            <a:r>
              <a:rPr lang="es-MX" sz="3200" b="1" dirty="0"/>
              <a:t>artículo 12, fracción XIV, </a:t>
            </a:r>
            <a:r>
              <a:rPr lang="es-MX" sz="3200" dirty="0"/>
              <a:t>del Reglamento Interior de la Secretaría de Cultura, se acota la facultad de certificar documentos al </a:t>
            </a:r>
            <a:r>
              <a:rPr lang="es-MX" sz="3200" b="1" dirty="0"/>
              <a:t>Titular de la Unidad de Asuntos Jurídicos </a:t>
            </a:r>
            <a:r>
              <a:rPr lang="es-MX" sz="3200" dirty="0"/>
              <a:t>y </a:t>
            </a:r>
            <a:r>
              <a:rPr lang="es-MX" sz="3200" b="1" dirty="0"/>
              <a:t>Directores Generales</a:t>
            </a:r>
            <a:r>
              <a:rPr lang="es-MX" sz="3200" dirty="0"/>
              <a:t>. </a:t>
            </a:r>
          </a:p>
          <a:p>
            <a:pPr algn="just"/>
            <a:endParaRPr lang="es-MX" sz="3200" dirty="0"/>
          </a:p>
          <a:p>
            <a:pPr algn="just"/>
            <a:r>
              <a:rPr lang="es-MX" sz="3200" b="1" dirty="0"/>
              <a:t>Las Unidades Administrativas del Sector Central de la Secretaría de Cultura,</a:t>
            </a:r>
            <a:r>
              <a:rPr lang="es-MX" sz="3200" dirty="0"/>
              <a:t> que no cuenten con la calidad de Dirección General; a fin de certificar los documentos que obran en sus respectivos archivos, </a:t>
            </a:r>
            <a:r>
              <a:rPr lang="es-MX" sz="3200" b="1" dirty="0"/>
              <a:t>deberán solicitar el apoyo respectivo a la Unidad de Asuntos Jurídicos,</a:t>
            </a:r>
            <a:r>
              <a:rPr lang="es-MX" sz="3200" dirty="0"/>
              <a:t> con fundamento en lo dispuesto en los artículos </a:t>
            </a:r>
            <a:r>
              <a:rPr lang="es-MX" sz="3200" b="1" dirty="0"/>
              <a:t>12, fracciones IX, XII y XVI, y 13, fracciones I, II, IV, V, XIII, </a:t>
            </a:r>
            <a:r>
              <a:rPr lang="es-MX" sz="3200" dirty="0"/>
              <a:t>del citado Reglamento.</a:t>
            </a:r>
            <a:r>
              <a:rPr lang="es-MX" sz="3200" b="1" dirty="0"/>
              <a:t> </a:t>
            </a:r>
          </a:p>
          <a:p>
            <a:pPr algn="just"/>
            <a:endParaRPr lang="es-MX" sz="3200" b="1" dirty="0"/>
          </a:p>
          <a:p>
            <a:pPr algn="just"/>
            <a:r>
              <a:rPr lang="es-MX" sz="3200" dirty="0"/>
              <a:t>La Unidad de Asuntos Jurídicos, determinará lo procedente.</a:t>
            </a:r>
          </a:p>
          <a:p>
            <a:pPr algn="just"/>
            <a:endParaRPr lang="es-MX" sz="2800" b="1" dirty="0"/>
          </a:p>
          <a:p>
            <a:endParaRPr lang="es-MX" dirty="0"/>
          </a:p>
        </p:txBody>
      </p:sp>
    </p:spTree>
    <p:extLst>
      <p:ext uri="{BB962C8B-B14F-4D97-AF65-F5344CB8AC3E}">
        <p14:creationId xmlns:p14="http://schemas.microsoft.com/office/powerpoint/2010/main" val="3386230154"/>
      </p:ext>
    </p:extLst>
  </p:cSld>
  <p:clrMapOvr>
    <a:overrideClrMapping bg1="lt1" tx1="dk1" bg2="lt2" tx2="dk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4A2F755-5219-4C4E-9378-2C80BB08DF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2" name="Rectangle 11">
            <a:extLst>
              <a:ext uri="{FF2B5EF4-FFF2-40B4-BE49-F238E27FC236}">
                <a16:creationId xmlns:a16="http://schemas.microsoft.com/office/drawing/2014/main" id="{BA042B41-CFBF-4E11-965F-B1906826A8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4" name="Freeform 7">
            <a:extLst>
              <a:ext uri="{FF2B5EF4-FFF2-40B4-BE49-F238E27FC236}">
                <a16:creationId xmlns:a16="http://schemas.microsoft.com/office/drawing/2014/main" id="{ED9FFD70-7E69-43F7-BAFF-08A75B3AE0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 name="Título 1">
            <a:extLst>
              <a:ext uri="{FF2B5EF4-FFF2-40B4-BE49-F238E27FC236}">
                <a16:creationId xmlns:a16="http://schemas.microsoft.com/office/drawing/2014/main" id="{38386D24-C03D-492E-8E97-4174A3CA3325}"/>
              </a:ext>
            </a:extLst>
          </p:cNvPr>
          <p:cNvSpPr>
            <a:spLocks noGrp="1"/>
          </p:cNvSpPr>
          <p:nvPr>
            <p:ph type="title"/>
          </p:nvPr>
        </p:nvSpPr>
        <p:spPr>
          <a:xfrm>
            <a:off x="648930" y="629267"/>
            <a:ext cx="9252154" cy="1016654"/>
          </a:xfrm>
        </p:spPr>
        <p:txBody>
          <a:bodyPr>
            <a:normAutofit/>
          </a:bodyPr>
          <a:lstStyle/>
          <a:p>
            <a:pPr>
              <a:lnSpc>
                <a:spcPct val="90000"/>
              </a:lnSpc>
            </a:pPr>
            <a:r>
              <a:rPr lang="es-MX" sz="2300" b="1" dirty="0">
                <a:solidFill>
                  <a:srgbClr val="EBEBEB"/>
                </a:solidFill>
              </a:rPr>
              <a:t>JURISPRUDENCIA  (CERTIFICACIÓN)</a:t>
            </a:r>
          </a:p>
        </p:txBody>
      </p:sp>
      <p:sp useBgFill="1">
        <p:nvSpPr>
          <p:cNvPr id="16" name="Freeform: Shape 15">
            <a:extLst>
              <a:ext uri="{FF2B5EF4-FFF2-40B4-BE49-F238E27FC236}">
                <a16:creationId xmlns:a16="http://schemas.microsoft.com/office/drawing/2014/main" id="{9A87AD7E-457F-4836-8DDE-FFE0F00938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3" name="Marcador de contenido 2">
            <a:extLst>
              <a:ext uri="{FF2B5EF4-FFF2-40B4-BE49-F238E27FC236}">
                <a16:creationId xmlns:a16="http://schemas.microsoft.com/office/drawing/2014/main" id="{DF0E6075-A3BF-4BE6-A4BB-17DB99B8831E}"/>
              </a:ext>
            </a:extLst>
          </p:cNvPr>
          <p:cNvSpPr>
            <a:spLocks noGrp="1"/>
          </p:cNvSpPr>
          <p:nvPr>
            <p:ph idx="1"/>
          </p:nvPr>
        </p:nvSpPr>
        <p:spPr>
          <a:xfrm>
            <a:off x="648930" y="2286163"/>
            <a:ext cx="10894765" cy="4314934"/>
          </a:xfrm>
        </p:spPr>
        <p:txBody>
          <a:bodyPr>
            <a:noAutofit/>
          </a:bodyPr>
          <a:lstStyle/>
          <a:p>
            <a:pPr marL="0" indent="0" algn="just">
              <a:buNone/>
            </a:pPr>
            <a:r>
              <a:rPr lang="es-MX" sz="2200" dirty="0"/>
              <a:t>De conformidad con la </a:t>
            </a:r>
            <a:r>
              <a:rPr lang="es-MX" sz="2200" b="1" dirty="0"/>
              <a:t>Jurisprudencia</a:t>
            </a:r>
            <a:r>
              <a:rPr lang="es-MX" sz="2200" dirty="0"/>
              <a:t> de la Suprema Corte de Justicia de la Nación, publicada  en el Semanario Judicial de la Federación, con el </a:t>
            </a:r>
            <a:r>
              <a:rPr lang="es-MX" sz="2200" b="1" dirty="0"/>
              <a:t>Registro Digital: 2010988</a:t>
            </a:r>
            <a:r>
              <a:rPr lang="es-MX" sz="2200" dirty="0"/>
              <a:t>.</a:t>
            </a:r>
          </a:p>
          <a:p>
            <a:pPr marL="0" indent="0" algn="just">
              <a:buNone/>
            </a:pPr>
            <a:endParaRPr lang="es-MX" sz="2200" dirty="0"/>
          </a:p>
          <a:p>
            <a:pPr marL="0" indent="0" algn="just">
              <a:buNone/>
            </a:pPr>
            <a:r>
              <a:rPr lang="es-MX" sz="2200" dirty="0"/>
              <a:t>Las copias certificadas tienen valor probatorio pleno siempre que su expedición se realice con base en un documento original.</a:t>
            </a:r>
          </a:p>
          <a:p>
            <a:pPr marL="0" indent="0" algn="just">
              <a:buNone/>
            </a:pPr>
            <a:endParaRPr lang="es-MX" sz="2200" dirty="0"/>
          </a:p>
          <a:p>
            <a:pPr marL="0" indent="0" algn="just">
              <a:buNone/>
            </a:pPr>
            <a:r>
              <a:rPr lang="es-MX" sz="2200" dirty="0"/>
              <a:t>Cuando la copia es compulsada por un funcionario público, ello significa que es una reproducción del original; por tanto, en la certificación se debe incluir la mención del referido cotejo con el original para crear convicción de que efectivamente las copias corresponden a lo representado en el cotejo.</a:t>
            </a:r>
          </a:p>
        </p:txBody>
      </p:sp>
    </p:spTree>
    <p:extLst>
      <p:ext uri="{BB962C8B-B14F-4D97-AF65-F5344CB8AC3E}">
        <p14:creationId xmlns:p14="http://schemas.microsoft.com/office/powerpoint/2010/main" val="2122933536"/>
      </p:ext>
    </p:extLst>
  </p:cSld>
  <p:clrMapOvr>
    <a:overrideClrMapping bg1="lt1" tx1="dk1" bg2="lt2" tx2="dk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4A2F755-5219-4C4E-9378-2C80BB08DF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2" name="Rectangle 11">
            <a:extLst>
              <a:ext uri="{FF2B5EF4-FFF2-40B4-BE49-F238E27FC236}">
                <a16:creationId xmlns:a16="http://schemas.microsoft.com/office/drawing/2014/main" id="{BA042B41-CFBF-4E11-965F-B1906826A8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4" name="Freeform 7">
            <a:extLst>
              <a:ext uri="{FF2B5EF4-FFF2-40B4-BE49-F238E27FC236}">
                <a16:creationId xmlns:a16="http://schemas.microsoft.com/office/drawing/2014/main" id="{ED9FFD70-7E69-43F7-BAFF-08A75B3AE0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 name="Título 1">
            <a:extLst>
              <a:ext uri="{FF2B5EF4-FFF2-40B4-BE49-F238E27FC236}">
                <a16:creationId xmlns:a16="http://schemas.microsoft.com/office/drawing/2014/main" id="{38386D24-C03D-492E-8E97-4174A3CA3325}"/>
              </a:ext>
            </a:extLst>
          </p:cNvPr>
          <p:cNvSpPr>
            <a:spLocks noGrp="1"/>
          </p:cNvSpPr>
          <p:nvPr>
            <p:ph type="title"/>
          </p:nvPr>
        </p:nvSpPr>
        <p:spPr>
          <a:xfrm>
            <a:off x="648930" y="134983"/>
            <a:ext cx="9252154" cy="494284"/>
          </a:xfrm>
        </p:spPr>
        <p:txBody>
          <a:bodyPr>
            <a:normAutofit/>
          </a:bodyPr>
          <a:lstStyle/>
          <a:p>
            <a:pPr>
              <a:lnSpc>
                <a:spcPct val="90000"/>
              </a:lnSpc>
            </a:pPr>
            <a:r>
              <a:rPr lang="es-MX" sz="2300" b="1" dirty="0">
                <a:solidFill>
                  <a:srgbClr val="EBEBEB"/>
                </a:solidFill>
              </a:rPr>
              <a:t>JURISPRUDENCIA (CERTIFICACIÓN)</a:t>
            </a:r>
          </a:p>
        </p:txBody>
      </p:sp>
      <p:sp useBgFill="1">
        <p:nvSpPr>
          <p:cNvPr id="16" name="Freeform: Shape 15">
            <a:extLst>
              <a:ext uri="{FF2B5EF4-FFF2-40B4-BE49-F238E27FC236}">
                <a16:creationId xmlns:a16="http://schemas.microsoft.com/office/drawing/2014/main" id="{9A87AD7E-457F-4836-8DDE-FFE0F00938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pic>
        <p:nvPicPr>
          <p:cNvPr id="15" name="Marcador de contenido 14">
            <a:extLst>
              <a:ext uri="{FF2B5EF4-FFF2-40B4-BE49-F238E27FC236}">
                <a16:creationId xmlns:a16="http://schemas.microsoft.com/office/drawing/2014/main" id="{0247EF42-4122-4749-993F-5EBFC79FCB76}"/>
              </a:ext>
            </a:extLst>
          </p:cNvPr>
          <p:cNvPicPr>
            <a:picLocks noGrp="1" noChangeAspect="1"/>
          </p:cNvPicPr>
          <p:nvPr>
            <p:ph idx="1"/>
          </p:nvPr>
        </p:nvPicPr>
        <p:blipFill rotWithShape="1">
          <a:blip r:embed="rId2"/>
          <a:srcRect l="42482" t="15005" r="28097" b="20274"/>
          <a:stretch/>
        </p:blipFill>
        <p:spPr>
          <a:xfrm>
            <a:off x="1915886" y="931103"/>
            <a:ext cx="7776754" cy="5791913"/>
          </a:xfrm>
        </p:spPr>
      </p:pic>
    </p:spTree>
    <p:extLst>
      <p:ext uri="{BB962C8B-B14F-4D97-AF65-F5344CB8AC3E}">
        <p14:creationId xmlns:p14="http://schemas.microsoft.com/office/powerpoint/2010/main" val="1287513364"/>
      </p:ext>
    </p:extLst>
  </p:cSld>
  <p:clrMapOvr>
    <a:overrideClrMapping bg1="lt1" tx1="dk1" bg2="lt2" tx2="dk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B87E4204-E93C-417B-9ED0-F81552DE87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068E4A00-82CC-4AD0-B631-F820AEE40F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5" name="Freeform 7">
            <a:extLst>
              <a:ext uri="{FF2B5EF4-FFF2-40B4-BE49-F238E27FC236}">
                <a16:creationId xmlns:a16="http://schemas.microsoft.com/office/drawing/2014/main" id="{463665DF-25B8-4EE2-8F85-921EF38BE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algn="ctr"/>
            <a:endParaRPr lang="en-US">
              <a:solidFill>
                <a:schemeClr val="tx1"/>
              </a:solidFill>
            </a:endParaRPr>
          </a:p>
        </p:txBody>
      </p:sp>
      <p:sp>
        <p:nvSpPr>
          <p:cNvPr id="2" name="Título 1">
            <a:extLst>
              <a:ext uri="{FF2B5EF4-FFF2-40B4-BE49-F238E27FC236}">
                <a16:creationId xmlns:a16="http://schemas.microsoft.com/office/drawing/2014/main" id="{38386D24-C03D-492E-8E97-4174A3CA3325}"/>
              </a:ext>
            </a:extLst>
          </p:cNvPr>
          <p:cNvSpPr>
            <a:spLocks noGrp="1"/>
          </p:cNvSpPr>
          <p:nvPr>
            <p:ph type="title"/>
          </p:nvPr>
        </p:nvSpPr>
        <p:spPr>
          <a:xfrm>
            <a:off x="648930" y="629267"/>
            <a:ext cx="9252154" cy="1016654"/>
          </a:xfrm>
        </p:spPr>
        <p:txBody>
          <a:bodyPr>
            <a:normAutofit/>
          </a:bodyPr>
          <a:lstStyle/>
          <a:p>
            <a:pPr>
              <a:lnSpc>
                <a:spcPct val="90000"/>
              </a:lnSpc>
            </a:pPr>
            <a:r>
              <a:rPr lang="es-ES" sz="2300" b="1" dirty="0">
                <a:solidFill>
                  <a:srgbClr val="EBEBEB"/>
                </a:solidFill>
              </a:rPr>
              <a:t>TRÁMITE</a:t>
            </a:r>
            <a:endParaRPr lang="es-MX" sz="2300" b="1" dirty="0">
              <a:solidFill>
                <a:srgbClr val="EBEBEB"/>
              </a:solidFill>
            </a:endParaRPr>
          </a:p>
        </p:txBody>
      </p:sp>
      <p:sp useBgFill="1">
        <p:nvSpPr>
          <p:cNvPr id="17" name="Freeform: Shape 16">
            <a:extLst>
              <a:ext uri="{FF2B5EF4-FFF2-40B4-BE49-F238E27FC236}">
                <a16:creationId xmlns:a16="http://schemas.microsoft.com/office/drawing/2014/main" id="{B3378DC2-950E-4B63-B833-32DE4719A8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3" name="Marcador de contenido 2">
            <a:extLst>
              <a:ext uri="{FF2B5EF4-FFF2-40B4-BE49-F238E27FC236}">
                <a16:creationId xmlns:a16="http://schemas.microsoft.com/office/drawing/2014/main" id="{DF0E6075-A3BF-4BE6-A4BB-17DB99B8831E}"/>
              </a:ext>
            </a:extLst>
          </p:cNvPr>
          <p:cNvSpPr>
            <a:spLocks noGrp="1"/>
          </p:cNvSpPr>
          <p:nvPr>
            <p:ph idx="1"/>
          </p:nvPr>
        </p:nvSpPr>
        <p:spPr>
          <a:xfrm>
            <a:off x="648931" y="2286163"/>
            <a:ext cx="10855092" cy="3920808"/>
          </a:xfrm>
        </p:spPr>
        <p:txBody>
          <a:bodyPr>
            <a:normAutofit fontScale="62500" lnSpcReduction="20000"/>
          </a:bodyPr>
          <a:lstStyle/>
          <a:p>
            <a:pPr marL="0" indent="0" algn="just">
              <a:buNone/>
            </a:pPr>
            <a:r>
              <a:rPr lang="es-MX" b="1" dirty="0"/>
              <a:t>1.-</a:t>
            </a:r>
            <a:r>
              <a:rPr lang="es-MX" dirty="0"/>
              <a:t>	Las </a:t>
            </a:r>
            <a:r>
              <a:rPr lang="es-MX" dirty="0" err="1"/>
              <a:t>UAs</a:t>
            </a:r>
            <a:r>
              <a:rPr lang="es-MX" dirty="0"/>
              <a:t> expedirán copias certificadas únicamente de los documentos que obren en sus archivos, expresando la calidad de los documentos. </a:t>
            </a:r>
          </a:p>
          <a:p>
            <a:pPr marL="0" indent="0" algn="just">
              <a:buNone/>
            </a:pPr>
            <a:endParaRPr lang="es-MX" dirty="0"/>
          </a:p>
          <a:p>
            <a:pPr marL="0" indent="0" algn="just">
              <a:buNone/>
            </a:pPr>
            <a:r>
              <a:rPr lang="es-MX" b="1" dirty="0"/>
              <a:t>2.- </a:t>
            </a:r>
            <a:r>
              <a:rPr lang="es-MX" dirty="0"/>
              <a:t>Se procederá a fotocopiar los documentos solicitados que obren en el archivo; posteriormente, las fotocopias se cotejarán a efecto de verificar que concuerdan exactamente con los documentos de origen, para proceder a realizar la certificación correspondiente. </a:t>
            </a:r>
          </a:p>
          <a:p>
            <a:pPr marL="0" indent="0">
              <a:buNone/>
            </a:pPr>
            <a:endParaRPr lang="es-MX" dirty="0"/>
          </a:p>
          <a:p>
            <a:pPr marL="0" indent="0" algn="just">
              <a:buNone/>
            </a:pPr>
            <a:r>
              <a:rPr lang="es-MX" b="1" dirty="0"/>
              <a:t>3.-</a:t>
            </a:r>
            <a:r>
              <a:rPr lang="es-MX" dirty="0"/>
              <a:t>	El cotejo acreditará que es fiel reproducción del documento integrado a sus archivos, sin que esto implique calificar sobre la autenticidad, validez o licitud del mismo, sin que exista la necesidad de insertar lo anterior en la leyenda de certificación. </a:t>
            </a:r>
          </a:p>
          <a:p>
            <a:pPr marL="0" indent="0" algn="just">
              <a:buNone/>
            </a:pPr>
            <a:endParaRPr lang="es-MX" dirty="0"/>
          </a:p>
          <a:p>
            <a:pPr marL="0" indent="0" algn="just">
              <a:buNone/>
            </a:pPr>
            <a:r>
              <a:rPr lang="es-MX" b="1" dirty="0"/>
              <a:t>4.-</a:t>
            </a:r>
            <a:r>
              <a:rPr lang="es-MX" dirty="0"/>
              <a:t>	 Las copias deberán integrarse en un cuadernillo, foliado solo en el anverso (frente) en orden cronológico utilizado por la UA al integrar sus expedientes, y en el cual conste que fueron cotejados, sellando cada una de las fojas útiles. </a:t>
            </a:r>
          </a:p>
          <a:p>
            <a:pPr marL="0" indent="0" algn="just">
              <a:buNone/>
            </a:pPr>
            <a:endParaRPr lang="es-MX" dirty="0"/>
          </a:p>
          <a:p>
            <a:pPr marL="0" indent="0" algn="just">
              <a:buNone/>
            </a:pPr>
            <a:r>
              <a:rPr lang="es-MX" b="1" dirty="0"/>
              <a:t>5.-</a:t>
            </a:r>
            <a:r>
              <a:rPr lang="es-MX" dirty="0"/>
              <a:t>	Las fotocopias cotejadas, se foliarán sólo en el anverso con número progresivo que se asentará en el ángulo superior derecho de cada foja útil, comenzando por el número 1, para el caso que el documento a certificar cuente con texto en el anverso y reverso se tomará copias fotostáticas de cada lado asignando folio solo al anverso tomándose como una exclusivamente y  respetando el orden consecuencial del documento. </a:t>
            </a:r>
          </a:p>
          <a:p>
            <a:pPr marL="0" indent="0" algn="just">
              <a:buNone/>
            </a:pPr>
            <a:endParaRPr lang="es-MX" b="1" dirty="0"/>
          </a:p>
          <a:p>
            <a:pPr marL="0" indent="0" algn="just">
              <a:buNone/>
            </a:pPr>
            <a:endParaRPr lang="es-MX" dirty="0"/>
          </a:p>
        </p:txBody>
      </p:sp>
    </p:spTree>
    <p:extLst>
      <p:ext uri="{BB962C8B-B14F-4D97-AF65-F5344CB8AC3E}">
        <p14:creationId xmlns:p14="http://schemas.microsoft.com/office/powerpoint/2010/main" val="4268672362"/>
      </p:ext>
    </p:extLst>
  </p:cSld>
  <p:clrMapOvr>
    <a:overrideClrMapping bg1="lt1" tx1="dk1" bg2="lt2" tx2="dk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B87E4204-E93C-417B-9ED0-F81552DE87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3" name="Rectangle 12">
            <a:extLst>
              <a:ext uri="{FF2B5EF4-FFF2-40B4-BE49-F238E27FC236}">
                <a16:creationId xmlns:a16="http://schemas.microsoft.com/office/drawing/2014/main" id="{068E4A00-82CC-4AD0-B631-F820AEE40F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5" name="Freeform 7">
            <a:extLst>
              <a:ext uri="{FF2B5EF4-FFF2-40B4-BE49-F238E27FC236}">
                <a16:creationId xmlns:a16="http://schemas.microsoft.com/office/drawing/2014/main" id="{463665DF-25B8-4EE2-8F85-921EF38BE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 name="Título 1">
            <a:extLst>
              <a:ext uri="{FF2B5EF4-FFF2-40B4-BE49-F238E27FC236}">
                <a16:creationId xmlns:a16="http://schemas.microsoft.com/office/drawing/2014/main" id="{38386D24-C03D-492E-8E97-4174A3CA3325}"/>
              </a:ext>
            </a:extLst>
          </p:cNvPr>
          <p:cNvSpPr>
            <a:spLocks noGrp="1"/>
          </p:cNvSpPr>
          <p:nvPr>
            <p:ph type="title"/>
          </p:nvPr>
        </p:nvSpPr>
        <p:spPr>
          <a:xfrm>
            <a:off x="648930" y="629267"/>
            <a:ext cx="9252154" cy="1016654"/>
          </a:xfrm>
        </p:spPr>
        <p:txBody>
          <a:bodyPr>
            <a:normAutofit/>
          </a:bodyPr>
          <a:lstStyle/>
          <a:p>
            <a:pPr>
              <a:lnSpc>
                <a:spcPct val="90000"/>
              </a:lnSpc>
            </a:pPr>
            <a:r>
              <a:rPr lang="es-ES" sz="2300" b="1" dirty="0">
                <a:solidFill>
                  <a:srgbClr val="EBEBEB"/>
                </a:solidFill>
              </a:rPr>
              <a:t>TRÁMITE</a:t>
            </a:r>
            <a:endParaRPr lang="es-MX" sz="2300" b="1" dirty="0">
              <a:solidFill>
                <a:srgbClr val="EBEBEB"/>
              </a:solidFill>
            </a:endParaRPr>
          </a:p>
        </p:txBody>
      </p:sp>
      <p:sp useBgFill="1">
        <p:nvSpPr>
          <p:cNvPr id="17" name="Freeform: Shape 16">
            <a:extLst>
              <a:ext uri="{FF2B5EF4-FFF2-40B4-BE49-F238E27FC236}">
                <a16:creationId xmlns:a16="http://schemas.microsoft.com/office/drawing/2014/main" id="{B3378DC2-950E-4B63-B833-32DE4719A8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3" name="Marcador de contenido 2">
            <a:extLst>
              <a:ext uri="{FF2B5EF4-FFF2-40B4-BE49-F238E27FC236}">
                <a16:creationId xmlns:a16="http://schemas.microsoft.com/office/drawing/2014/main" id="{DF0E6075-A3BF-4BE6-A4BB-17DB99B8831E}"/>
              </a:ext>
            </a:extLst>
          </p:cNvPr>
          <p:cNvSpPr>
            <a:spLocks noGrp="1"/>
          </p:cNvSpPr>
          <p:nvPr>
            <p:ph idx="1"/>
          </p:nvPr>
        </p:nvSpPr>
        <p:spPr>
          <a:xfrm>
            <a:off x="648931" y="2286163"/>
            <a:ext cx="10855092" cy="3920808"/>
          </a:xfrm>
        </p:spPr>
        <p:txBody>
          <a:bodyPr>
            <a:normAutofit lnSpcReduction="10000"/>
          </a:bodyPr>
          <a:lstStyle/>
          <a:p>
            <a:pPr marL="0" indent="0" algn="just">
              <a:buNone/>
            </a:pPr>
            <a:endParaRPr lang="es-MX" dirty="0"/>
          </a:p>
          <a:p>
            <a:pPr marL="0" indent="0" algn="just">
              <a:buNone/>
            </a:pPr>
            <a:r>
              <a:rPr lang="es-MX" b="1" dirty="0"/>
              <a:t>6.-</a:t>
            </a:r>
            <a:r>
              <a:rPr lang="es-MX" dirty="0"/>
              <a:t>	 En las fojas que no se contengan texto en el reverso, deberá indicarse “Sin texto”, o bien, será cancelada con una “X”, que cruce en medio de la hoja y abarque desde la parte superior hasta la inferior. En caso de que se utilice un sello, éste deberá permitir fácilmente su lectura. </a:t>
            </a:r>
          </a:p>
          <a:p>
            <a:pPr marL="0" indent="0" algn="just">
              <a:buNone/>
            </a:pPr>
            <a:endParaRPr lang="es-MX" dirty="0"/>
          </a:p>
          <a:p>
            <a:pPr marL="0" indent="0" algn="just">
              <a:buNone/>
            </a:pPr>
            <a:r>
              <a:rPr lang="es-MX" b="1" dirty="0"/>
              <a:t>7.-</a:t>
            </a:r>
            <a:r>
              <a:rPr lang="es-MX" dirty="0"/>
              <a:t>	 La certificación deberá imprimirse en la parte posterior de la última foja; en caso de que no fuera posible hacer la impresión en estos términos, deberá anexarse una hoja en la cual se imprimirá la certificación, dicha hoja no se contará. </a:t>
            </a:r>
          </a:p>
          <a:p>
            <a:pPr marL="0" indent="0" algn="just">
              <a:buNone/>
            </a:pPr>
            <a:endParaRPr lang="es-MX" dirty="0"/>
          </a:p>
          <a:p>
            <a:pPr marL="0" indent="0" algn="just">
              <a:buNone/>
            </a:pPr>
            <a:r>
              <a:rPr lang="es-MX" b="1" dirty="0"/>
              <a:t>8.- </a:t>
            </a:r>
            <a:r>
              <a:rPr lang="es-MX" dirty="0"/>
              <a:t>Cada foja irá sellada con el sello institucional en medio abarcando dos fojas</a:t>
            </a:r>
          </a:p>
        </p:txBody>
      </p:sp>
    </p:spTree>
    <p:extLst>
      <p:ext uri="{BB962C8B-B14F-4D97-AF65-F5344CB8AC3E}">
        <p14:creationId xmlns:p14="http://schemas.microsoft.com/office/powerpoint/2010/main" val="701243120"/>
      </p:ext>
    </p:extLst>
  </p:cSld>
  <p:clrMapOvr>
    <a:overrideClrMapping bg1="lt1" tx1="dk1" bg2="lt2" tx2="dk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B87E4204-E93C-417B-9ED0-F81552DE87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3" name="Rectangle 12">
            <a:extLst>
              <a:ext uri="{FF2B5EF4-FFF2-40B4-BE49-F238E27FC236}">
                <a16:creationId xmlns:a16="http://schemas.microsoft.com/office/drawing/2014/main" id="{068E4A00-82CC-4AD0-B631-F820AEE40F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5" name="Freeform 7">
            <a:extLst>
              <a:ext uri="{FF2B5EF4-FFF2-40B4-BE49-F238E27FC236}">
                <a16:creationId xmlns:a16="http://schemas.microsoft.com/office/drawing/2014/main" id="{463665DF-25B8-4EE2-8F85-921EF38BE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 name="Título 1">
            <a:extLst>
              <a:ext uri="{FF2B5EF4-FFF2-40B4-BE49-F238E27FC236}">
                <a16:creationId xmlns:a16="http://schemas.microsoft.com/office/drawing/2014/main" id="{38386D24-C03D-492E-8E97-4174A3CA3325}"/>
              </a:ext>
            </a:extLst>
          </p:cNvPr>
          <p:cNvSpPr>
            <a:spLocks noGrp="1"/>
          </p:cNvSpPr>
          <p:nvPr>
            <p:ph type="title"/>
          </p:nvPr>
        </p:nvSpPr>
        <p:spPr>
          <a:xfrm>
            <a:off x="648930" y="629267"/>
            <a:ext cx="9252154" cy="1016654"/>
          </a:xfrm>
        </p:spPr>
        <p:txBody>
          <a:bodyPr>
            <a:normAutofit/>
          </a:bodyPr>
          <a:lstStyle/>
          <a:p>
            <a:pPr marL="0" indent="0" algn="just">
              <a:buNone/>
            </a:pPr>
            <a:r>
              <a:rPr lang="es-MX" sz="3200" b="1" dirty="0">
                <a:solidFill>
                  <a:srgbClr val="EBEBEB"/>
                </a:solidFill>
              </a:rPr>
              <a:t>DE LA CERTIFICACIÓN</a:t>
            </a:r>
            <a:endParaRPr lang="es-MX" sz="3200" dirty="0">
              <a:solidFill>
                <a:schemeClr val="bg1"/>
              </a:solidFill>
            </a:endParaRPr>
          </a:p>
        </p:txBody>
      </p:sp>
      <p:sp useBgFill="1">
        <p:nvSpPr>
          <p:cNvPr id="17" name="Freeform: Shape 16">
            <a:extLst>
              <a:ext uri="{FF2B5EF4-FFF2-40B4-BE49-F238E27FC236}">
                <a16:creationId xmlns:a16="http://schemas.microsoft.com/office/drawing/2014/main" id="{B3378DC2-950E-4B63-B833-32DE4719A8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3" name="Marcador de contenido 2">
            <a:extLst>
              <a:ext uri="{FF2B5EF4-FFF2-40B4-BE49-F238E27FC236}">
                <a16:creationId xmlns:a16="http://schemas.microsoft.com/office/drawing/2014/main" id="{DF0E6075-A3BF-4BE6-A4BB-17DB99B8831E}"/>
              </a:ext>
            </a:extLst>
          </p:cNvPr>
          <p:cNvSpPr>
            <a:spLocks noGrp="1"/>
          </p:cNvSpPr>
          <p:nvPr>
            <p:ph idx="1"/>
          </p:nvPr>
        </p:nvSpPr>
        <p:spPr>
          <a:xfrm>
            <a:off x="648931" y="2286163"/>
            <a:ext cx="10855092" cy="3920808"/>
          </a:xfrm>
        </p:spPr>
        <p:txBody>
          <a:bodyPr>
            <a:normAutofit fontScale="77500" lnSpcReduction="20000"/>
          </a:bodyPr>
          <a:lstStyle/>
          <a:p>
            <a:pPr marL="0" indent="0" algn="just">
              <a:buNone/>
            </a:pPr>
            <a:r>
              <a:rPr lang="es-MX" b="1" dirty="0"/>
              <a:t>A)</a:t>
            </a:r>
            <a:r>
              <a:rPr lang="es-MX" dirty="0"/>
              <a:t> Deberá estar impresa y sólo tendrá validez cuando sea hecha por quien cuente con las facultades para ello y contendrá como mínimo los siguientes elementos: </a:t>
            </a:r>
          </a:p>
          <a:p>
            <a:pPr marL="0" indent="0" algn="just">
              <a:buNone/>
            </a:pPr>
            <a:endParaRPr lang="es-MX" dirty="0"/>
          </a:p>
          <a:p>
            <a:pPr marL="0" indent="0" algn="just">
              <a:buNone/>
            </a:pPr>
            <a:r>
              <a:rPr lang="es-MX" b="1" dirty="0"/>
              <a:t>B)</a:t>
            </a:r>
            <a:r>
              <a:rPr lang="es-MX" dirty="0"/>
              <a:t> El nombre y el cargo de la o el funcionario con atribuciones para expedir la(s) copia(s) certificada(s). </a:t>
            </a:r>
          </a:p>
          <a:p>
            <a:pPr marL="0" indent="0" algn="just">
              <a:buNone/>
            </a:pPr>
            <a:endParaRPr lang="es-MX" dirty="0"/>
          </a:p>
          <a:p>
            <a:pPr marL="0" indent="0" algn="just">
              <a:buNone/>
            </a:pPr>
            <a:r>
              <a:rPr lang="es-MX" b="1" dirty="0"/>
              <a:t>C)</a:t>
            </a:r>
            <a:r>
              <a:rPr lang="es-MX" dirty="0"/>
              <a:t> El fundamento jurídico que establece la atribución de la o el funcionario para la expedición de la(s) copia(s) certificada(s). </a:t>
            </a:r>
          </a:p>
          <a:p>
            <a:pPr marL="0" indent="0" algn="just">
              <a:buNone/>
            </a:pPr>
            <a:endParaRPr lang="es-MX" dirty="0"/>
          </a:p>
          <a:p>
            <a:pPr marL="0" indent="0" algn="just">
              <a:buNone/>
            </a:pPr>
            <a:r>
              <a:rPr lang="es-MX" b="1" dirty="0"/>
              <a:t>D) </a:t>
            </a:r>
            <a:r>
              <a:rPr lang="es-MX" dirty="0"/>
              <a:t> La calidad del o los documentos (originales o copias, anverso y reverso) respecto de los cuales se expiden la(s) copia(s) certificada(s). </a:t>
            </a:r>
          </a:p>
          <a:p>
            <a:pPr marL="0" indent="0" algn="just">
              <a:buNone/>
            </a:pPr>
            <a:endParaRPr lang="es-MX" dirty="0"/>
          </a:p>
          <a:p>
            <a:pPr marL="0" indent="0" algn="just">
              <a:buNone/>
            </a:pPr>
            <a:r>
              <a:rPr lang="es-MX" b="1" dirty="0"/>
              <a:t>E)</a:t>
            </a:r>
            <a:r>
              <a:rPr lang="es-MX" dirty="0"/>
              <a:t> En la certificación de un expediente íntegro, tendrá que señalarse la calidad de cada uno de los documentos (originales o copias) que lo componen.</a:t>
            </a:r>
          </a:p>
        </p:txBody>
      </p:sp>
    </p:spTree>
    <p:extLst>
      <p:ext uri="{BB962C8B-B14F-4D97-AF65-F5344CB8AC3E}">
        <p14:creationId xmlns:p14="http://schemas.microsoft.com/office/powerpoint/2010/main" val="2645753664"/>
      </p:ext>
    </p:extLst>
  </p:cSld>
  <p:clrMapOvr>
    <a:overrideClrMapping bg1="lt1" tx1="dk1" bg2="lt2" tx2="dk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B87E4204-E93C-417B-9ED0-F81552DE87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3" name="Rectangle 12">
            <a:extLst>
              <a:ext uri="{FF2B5EF4-FFF2-40B4-BE49-F238E27FC236}">
                <a16:creationId xmlns:a16="http://schemas.microsoft.com/office/drawing/2014/main" id="{068E4A00-82CC-4AD0-B631-F820AEE40F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5" name="Freeform 7">
            <a:extLst>
              <a:ext uri="{FF2B5EF4-FFF2-40B4-BE49-F238E27FC236}">
                <a16:creationId xmlns:a16="http://schemas.microsoft.com/office/drawing/2014/main" id="{463665DF-25B8-4EE2-8F85-921EF38BE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 name="Título 1">
            <a:extLst>
              <a:ext uri="{FF2B5EF4-FFF2-40B4-BE49-F238E27FC236}">
                <a16:creationId xmlns:a16="http://schemas.microsoft.com/office/drawing/2014/main" id="{38386D24-C03D-492E-8E97-4174A3CA3325}"/>
              </a:ext>
            </a:extLst>
          </p:cNvPr>
          <p:cNvSpPr>
            <a:spLocks noGrp="1"/>
          </p:cNvSpPr>
          <p:nvPr>
            <p:ph type="title"/>
          </p:nvPr>
        </p:nvSpPr>
        <p:spPr>
          <a:xfrm>
            <a:off x="648930" y="629267"/>
            <a:ext cx="9252154" cy="1016654"/>
          </a:xfrm>
        </p:spPr>
        <p:txBody>
          <a:bodyPr>
            <a:normAutofit/>
          </a:bodyPr>
          <a:lstStyle/>
          <a:p>
            <a:pPr>
              <a:lnSpc>
                <a:spcPct val="90000"/>
              </a:lnSpc>
            </a:pPr>
            <a:r>
              <a:rPr lang="es-MX" sz="2400" b="1" dirty="0">
                <a:solidFill>
                  <a:srgbClr val="EBEBEB"/>
                </a:solidFill>
              </a:rPr>
              <a:t>DE LA CERTIFICACIÓN</a:t>
            </a:r>
            <a:endParaRPr lang="es-MX" sz="2300" b="1" dirty="0">
              <a:solidFill>
                <a:srgbClr val="EBEBEB"/>
              </a:solidFill>
            </a:endParaRPr>
          </a:p>
        </p:txBody>
      </p:sp>
      <p:sp useBgFill="1">
        <p:nvSpPr>
          <p:cNvPr id="17" name="Freeform: Shape 16">
            <a:extLst>
              <a:ext uri="{FF2B5EF4-FFF2-40B4-BE49-F238E27FC236}">
                <a16:creationId xmlns:a16="http://schemas.microsoft.com/office/drawing/2014/main" id="{B3378DC2-950E-4B63-B833-32DE4719A8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3" name="Marcador de contenido 2">
            <a:extLst>
              <a:ext uri="{FF2B5EF4-FFF2-40B4-BE49-F238E27FC236}">
                <a16:creationId xmlns:a16="http://schemas.microsoft.com/office/drawing/2014/main" id="{DF0E6075-A3BF-4BE6-A4BB-17DB99B8831E}"/>
              </a:ext>
            </a:extLst>
          </p:cNvPr>
          <p:cNvSpPr>
            <a:spLocks noGrp="1"/>
          </p:cNvSpPr>
          <p:nvPr>
            <p:ph idx="1"/>
          </p:nvPr>
        </p:nvSpPr>
        <p:spPr>
          <a:xfrm>
            <a:off x="648931" y="2286163"/>
            <a:ext cx="10855092" cy="3920808"/>
          </a:xfrm>
        </p:spPr>
        <p:txBody>
          <a:bodyPr>
            <a:normAutofit fontScale="85000" lnSpcReduction="20000"/>
          </a:bodyPr>
          <a:lstStyle/>
          <a:p>
            <a:pPr marL="0" indent="0" algn="just">
              <a:buNone/>
            </a:pPr>
            <a:r>
              <a:rPr lang="es-MX" b="1" dirty="0"/>
              <a:t>F)</a:t>
            </a:r>
            <a:r>
              <a:rPr lang="es-MX" dirty="0"/>
              <a:t> Que se expiden a solicitud de la o el interesado o de la autoridad que realiza la petición.</a:t>
            </a:r>
          </a:p>
          <a:p>
            <a:pPr marL="0" indent="0" algn="just">
              <a:buNone/>
            </a:pPr>
            <a:endParaRPr lang="es-MX" dirty="0"/>
          </a:p>
          <a:p>
            <a:pPr marL="0" indent="0" algn="just">
              <a:buNone/>
            </a:pPr>
            <a:r>
              <a:rPr lang="es-MX" b="1" dirty="0"/>
              <a:t>G)</a:t>
            </a:r>
            <a:r>
              <a:rPr lang="es-MX" dirty="0"/>
              <a:t> El número de fojas útiles que integran la(s) copia(s) certificada(s) (anverso y reverso).</a:t>
            </a:r>
          </a:p>
          <a:p>
            <a:pPr marL="0" indent="0" algn="just">
              <a:buNone/>
            </a:pPr>
            <a:endParaRPr lang="es-MX" dirty="0"/>
          </a:p>
          <a:p>
            <a:pPr marL="0" indent="0" algn="just">
              <a:buNone/>
            </a:pPr>
            <a:r>
              <a:rPr lang="es-MX" b="1" dirty="0"/>
              <a:t>H)</a:t>
            </a:r>
            <a:r>
              <a:rPr lang="es-MX" dirty="0"/>
              <a:t>  Lugar y fecha de expedición de las copias certificadas (con letra). </a:t>
            </a:r>
          </a:p>
          <a:p>
            <a:pPr marL="0" indent="0" algn="just">
              <a:buNone/>
            </a:pPr>
            <a:endParaRPr lang="es-MX" dirty="0"/>
          </a:p>
          <a:p>
            <a:pPr marL="0" indent="0" algn="just">
              <a:buNone/>
            </a:pPr>
            <a:r>
              <a:rPr lang="es-MX" b="1" dirty="0"/>
              <a:t>I)</a:t>
            </a:r>
            <a:r>
              <a:rPr lang="es-MX" dirty="0"/>
              <a:t> La o el funcionario que expide las copias certificadas las firmará en forma autógrafa, al calce de la certificación y estampará el sello institucional. </a:t>
            </a:r>
          </a:p>
          <a:p>
            <a:pPr marL="0" indent="0" algn="just">
              <a:buNone/>
            </a:pPr>
            <a:endParaRPr lang="es-MX" dirty="0"/>
          </a:p>
          <a:p>
            <a:pPr marL="0" indent="0" algn="just">
              <a:buNone/>
            </a:pPr>
            <a:r>
              <a:rPr lang="es-MX" b="1" dirty="0"/>
              <a:t>J)</a:t>
            </a:r>
            <a:r>
              <a:rPr lang="es-MX" dirty="0"/>
              <a:t> La leyenda que se utilizará para asentar la certificación, deberá ser de acuerdo con los casos específicos.</a:t>
            </a:r>
          </a:p>
          <a:p>
            <a:pPr marL="0" indent="0" algn="just">
              <a:buNone/>
            </a:pPr>
            <a:r>
              <a:rPr lang="es-MX" dirty="0"/>
              <a:t> </a:t>
            </a:r>
          </a:p>
          <a:p>
            <a:pPr marL="0" indent="0" algn="just">
              <a:buNone/>
            </a:pPr>
            <a:endParaRPr lang="es-MX" dirty="0"/>
          </a:p>
          <a:p>
            <a:pPr marL="0" indent="0" algn="just">
              <a:buNone/>
            </a:pPr>
            <a:endParaRPr lang="es-MX" dirty="0"/>
          </a:p>
        </p:txBody>
      </p:sp>
    </p:spTree>
    <p:extLst>
      <p:ext uri="{BB962C8B-B14F-4D97-AF65-F5344CB8AC3E}">
        <p14:creationId xmlns:p14="http://schemas.microsoft.com/office/powerpoint/2010/main" val="2087558057"/>
      </p:ext>
    </p:extLst>
  </p:cSld>
  <p:clrMapOvr>
    <a:overrideClrMapping bg1="lt1" tx1="dk1" bg2="lt2" tx2="dk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4A2F755-5219-4C4E-9378-2C80BB08DF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2" name="Rectangle 11">
            <a:extLst>
              <a:ext uri="{FF2B5EF4-FFF2-40B4-BE49-F238E27FC236}">
                <a16:creationId xmlns:a16="http://schemas.microsoft.com/office/drawing/2014/main" id="{BA042B41-CFBF-4E11-965F-B1906826A8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4" name="Freeform 7">
            <a:extLst>
              <a:ext uri="{FF2B5EF4-FFF2-40B4-BE49-F238E27FC236}">
                <a16:creationId xmlns:a16="http://schemas.microsoft.com/office/drawing/2014/main" id="{ED9FFD70-7E69-43F7-BAFF-08A75B3AE0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 name="Título 1">
            <a:extLst>
              <a:ext uri="{FF2B5EF4-FFF2-40B4-BE49-F238E27FC236}">
                <a16:creationId xmlns:a16="http://schemas.microsoft.com/office/drawing/2014/main" id="{38386D24-C03D-492E-8E97-4174A3CA3325}"/>
              </a:ext>
            </a:extLst>
          </p:cNvPr>
          <p:cNvSpPr>
            <a:spLocks noGrp="1"/>
          </p:cNvSpPr>
          <p:nvPr>
            <p:ph type="title"/>
          </p:nvPr>
        </p:nvSpPr>
        <p:spPr>
          <a:xfrm>
            <a:off x="648930" y="134983"/>
            <a:ext cx="9252154" cy="494284"/>
          </a:xfrm>
        </p:spPr>
        <p:txBody>
          <a:bodyPr>
            <a:normAutofit/>
          </a:bodyPr>
          <a:lstStyle/>
          <a:p>
            <a:pPr>
              <a:lnSpc>
                <a:spcPct val="90000"/>
              </a:lnSpc>
            </a:pPr>
            <a:r>
              <a:rPr lang="es-MX" sz="2300" b="1" dirty="0">
                <a:solidFill>
                  <a:srgbClr val="EBEBEB"/>
                </a:solidFill>
              </a:rPr>
              <a:t>MODELO DE CERTIFICACIÓN</a:t>
            </a:r>
          </a:p>
        </p:txBody>
      </p:sp>
      <p:sp useBgFill="1">
        <p:nvSpPr>
          <p:cNvPr id="16" name="Freeform: Shape 15">
            <a:extLst>
              <a:ext uri="{FF2B5EF4-FFF2-40B4-BE49-F238E27FC236}">
                <a16:creationId xmlns:a16="http://schemas.microsoft.com/office/drawing/2014/main" id="{9A87AD7E-457F-4836-8DDE-FFE0F00938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4" name="Marcador de contenido 3">
            <a:extLst>
              <a:ext uri="{FF2B5EF4-FFF2-40B4-BE49-F238E27FC236}">
                <a16:creationId xmlns:a16="http://schemas.microsoft.com/office/drawing/2014/main" id="{C4EBD95B-5F0D-4E53-B1E7-D5A6A37DE3B6}"/>
              </a:ext>
            </a:extLst>
          </p:cNvPr>
          <p:cNvSpPr>
            <a:spLocks noGrp="1"/>
          </p:cNvSpPr>
          <p:nvPr>
            <p:ph idx="1"/>
          </p:nvPr>
        </p:nvSpPr>
        <p:spPr>
          <a:xfrm>
            <a:off x="648930" y="2603230"/>
            <a:ext cx="10071321" cy="4015284"/>
          </a:xfrm>
        </p:spPr>
        <p:txBody>
          <a:bodyPr>
            <a:noAutofit/>
          </a:bodyPr>
          <a:lstStyle/>
          <a:p>
            <a:pPr algn="just">
              <a:spcAft>
                <a:spcPts val="1000"/>
              </a:spcAft>
            </a:pPr>
            <a:endParaRPr lang="es-MX" sz="1100" dirty="0">
              <a:effectLst/>
              <a:latin typeface="Arial" panose="020B0604020202020204" pitchFamily="34" charset="0"/>
              <a:ea typeface="Calibri" panose="020F0502020204030204" pitchFamily="34" charset="0"/>
              <a:cs typeface="Times New Roman" panose="02020603050405020304" pitchFamily="18" charset="0"/>
            </a:endParaRPr>
          </a:p>
          <a:p>
            <a:pPr algn="just">
              <a:spcAft>
                <a:spcPts val="1000"/>
              </a:spcAft>
            </a:pPr>
            <a:r>
              <a:rPr lang="es-MX" sz="1100" dirty="0">
                <a:effectLst/>
                <a:latin typeface="Arial" panose="020B0604020202020204" pitchFamily="34" charset="0"/>
                <a:ea typeface="Calibri" panose="020F0502020204030204" pitchFamily="34" charset="0"/>
                <a:cs typeface="Times New Roman" panose="02020603050405020304" pitchFamily="18" charset="0"/>
              </a:rPr>
              <a:t>EL QUE SUSCRIBE, DIRECTOR GENERAL DE _______________ DE LA SECRETARÍA DE CULTURA, DEPENDENCIA DE LA ADMINISTRACIÓN PÚBLICA FEDERAL, CON FUNDAMENTO EN EL ARTÍCULO 12, FRACCIÓN XIV, DEL REGLAMENTO INTERIOR DE LA SECRETARÍA DE CULTURA, PUBLICADO EN EL DIARIO OFICIAL DE LA FEDERACIÓN EL 08 DE NOVIEMBRE DE 2016. --------------------------------------------------------------------------------------------------------------------------------------------------------------</a:t>
            </a:r>
            <a:r>
              <a:rPr lang="es-MX" sz="1100" b="1" dirty="0">
                <a:effectLst/>
                <a:latin typeface="Arial" panose="020B0604020202020204" pitchFamily="34" charset="0"/>
                <a:ea typeface="Calibri" panose="020F0502020204030204" pitchFamily="34" charset="0"/>
                <a:cs typeface="Times New Roman" panose="02020603050405020304" pitchFamily="18" charset="0"/>
              </a:rPr>
              <a:t> CERTIFICO </a:t>
            </a:r>
            <a:r>
              <a:rPr lang="es-MX" sz="1100" dirty="0">
                <a:effectLst/>
                <a:latin typeface="Arial" panose="020B0604020202020204" pitchFamily="34" charset="0"/>
                <a:ea typeface="Calibri" panose="020F0502020204030204" pitchFamily="34" charset="0"/>
                <a:cs typeface="Times New Roman" panose="02020603050405020304" pitchFamily="18" charset="0"/>
              </a:rPr>
              <a:t>---------------------------------------------------------------------------------------------</a:t>
            </a:r>
            <a:endParaRPr lang="es-MX" sz="1100" dirty="0">
              <a:effectLst/>
              <a:latin typeface="Cambria" panose="02040503050406030204" pitchFamily="18" charset="0"/>
              <a:ea typeface="Cambria" panose="02040503050406030204" pitchFamily="18" charset="0"/>
              <a:cs typeface="Times New Roman" panose="02020603050405020304" pitchFamily="18" charset="0"/>
            </a:endParaRPr>
          </a:p>
          <a:p>
            <a:pPr algn="just">
              <a:lnSpc>
                <a:spcPts val="1500"/>
              </a:lnSpc>
              <a:spcAft>
                <a:spcPts val="1000"/>
              </a:spcAft>
            </a:pPr>
            <a:r>
              <a:rPr lang="es-MX" sz="1100" dirty="0">
                <a:solidFill>
                  <a:srgbClr val="000000"/>
                </a:solidFill>
                <a:effectLst/>
                <a:latin typeface="Arial" panose="020B0604020202020204" pitchFamily="34" charset="0"/>
                <a:ea typeface="Cambria" panose="02040503050406030204" pitchFamily="18" charset="0"/>
                <a:cs typeface="Times New Roman" panose="02020603050405020304" pitchFamily="18" charset="0"/>
              </a:rPr>
              <a:t>QUE LAS PRESENTES COPIAS FOTOSTÁTICAS CONSTANTES EN </a:t>
            </a:r>
            <a:r>
              <a:rPr lang="es-MX" sz="1100" i="1" dirty="0">
                <a:solidFill>
                  <a:srgbClr val="000000"/>
                </a:solidFill>
                <a:effectLst/>
                <a:latin typeface="Arial" panose="020B0604020202020204" pitchFamily="34" charset="0"/>
                <a:ea typeface="Cambria" panose="02040503050406030204" pitchFamily="18" charset="0"/>
                <a:cs typeface="Times New Roman" panose="02020603050405020304" pitchFamily="18" charset="0"/>
              </a:rPr>
              <a:t>________</a:t>
            </a:r>
            <a:r>
              <a:rPr lang="es-MX" sz="1100" dirty="0">
                <a:solidFill>
                  <a:srgbClr val="000000"/>
                </a:solidFill>
                <a:effectLst/>
                <a:latin typeface="Arial" panose="020B0604020202020204" pitchFamily="34" charset="0"/>
                <a:ea typeface="Cambria" panose="02040503050406030204" pitchFamily="18" charset="0"/>
                <a:cs typeface="Times New Roman" panose="02020603050405020304" pitchFamily="18" charset="0"/>
              </a:rPr>
              <a:t> FOJAS ÚTILES, TODAS ELLAS ESCRITAS POR ________ LADOS, SON UNA REPRODUCCIÓN FIEL DEL ORIGINAL RELATIVO A_________(</a:t>
            </a:r>
            <a:r>
              <a:rPr lang="es-MX" sz="1100" i="1" dirty="0">
                <a:solidFill>
                  <a:srgbClr val="000000"/>
                </a:solidFill>
                <a:effectLst/>
                <a:latin typeface="Arial" panose="020B0604020202020204" pitchFamily="34" charset="0"/>
                <a:ea typeface="Cambria" panose="02040503050406030204" pitchFamily="18" charset="0"/>
                <a:cs typeface="Times New Roman" panose="02020603050405020304" pitchFamily="18" charset="0"/>
              </a:rPr>
              <a:t>señalar el documento</a:t>
            </a:r>
            <a:r>
              <a:rPr lang="es-MX" sz="1100" dirty="0">
                <a:solidFill>
                  <a:srgbClr val="000000"/>
                </a:solidFill>
                <a:effectLst/>
                <a:latin typeface="Arial" panose="020B0604020202020204" pitchFamily="34" charset="0"/>
                <a:ea typeface="Cambria" panose="02040503050406030204" pitchFamily="18" charset="0"/>
                <a:cs typeface="Times New Roman" panose="02020603050405020304" pitchFamily="18" charset="0"/>
              </a:rPr>
              <a:t>);  DOCUMENTACIÓN QUE OBRA EN ORIGINAL EN PODER DE LA DIRECCIÓN DE _________ ADSCRITA A LA DIRECCIÓN GENERAL DE ___________; PARA ATENDER EL REQUERIMIENTO REALIZADO MEDIANTE OFICIO NÚMERO _____________, </a:t>
            </a:r>
            <a:r>
              <a:rPr lang="es-MX" sz="1100" i="1" dirty="0">
                <a:solidFill>
                  <a:srgbClr val="000000"/>
                </a:solidFill>
                <a:effectLst/>
                <a:latin typeface="Arial" panose="020B0604020202020204" pitchFamily="34" charset="0"/>
                <a:ea typeface="Cambria" panose="02040503050406030204" pitchFamily="18" charset="0"/>
                <a:cs typeface="Times New Roman" panose="02020603050405020304" pitchFamily="18" charset="0"/>
              </a:rPr>
              <a:t>(auditoria, revisión etc., según corresponda_________</a:t>
            </a:r>
            <a:r>
              <a:rPr lang="es-MX" sz="1100" dirty="0">
                <a:solidFill>
                  <a:srgbClr val="000000"/>
                </a:solidFill>
                <a:effectLst/>
                <a:latin typeface="Arial" panose="020B0604020202020204" pitchFamily="34" charset="0"/>
                <a:ea typeface="Cambria" panose="02040503050406030204" pitchFamily="18" charset="0"/>
                <a:cs typeface="Times New Roman" panose="02020603050405020304" pitchFamily="18" charset="0"/>
              </a:rPr>
              <a:t>, SUSCRITO POR EL LIC. ___________, TITULAR DE _____________, DEL (</a:t>
            </a:r>
            <a:r>
              <a:rPr lang="es-MX" sz="1100" i="1" dirty="0">
                <a:solidFill>
                  <a:srgbClr val="000000"/>
                </a:solidFill>
                <a:effectLst/>
                <a:latin typeface="Arial" panose="020B0604020202020204" pitchFamily="34" charset="0"/>
                <a:ea typeface="Cambria" panose="02040503050406030204" pitchFamily="18" charset="0"/>
                <a:cs typeface="Times New Roman" panose="02020603050405020304" pitchFamily="18" charset="0"/>
              </a:rPr>
              <a:t>ejemplo: ÓRGANO INTERNO DE CONTROL EN LA SECRETARÍA DE CULTURA)</a:t>
            </a:r>
            <a:r>
              <a:rPr lang="es-MX" sz="1100" dirty="0">
                <a:solidFill>
                  <a:srgbClr val="000000"/>
                </a:solidFill>
                <a:effectLst/>
                <a:latin typeface="Arial" panose="020B0604020202020204" pitchFamily="34" charset="0"/>
                <a:ea typeface="Cambria" panose="02040503050406030204" pitchFamily="18" charset="0"/>
                <a:cs typeface="Times New Roman" panose="02020603050405020304" pitchFamily="18" charset="0"/>
              </a:rPr>
              <a:t>, </a:t>
            </a:r>
            <a:r>
              <a:rPr lang="es-MX" sz="1100" dirty="0">
                <a:latin typeface="Arial" panose="020B0604020202020204" pitchFamily="34" charset="0"/>
                <a:cs typeface="Times New Roman" panose="02020603050405020304" pitchFamily="18" charset="0"/>
              </a:rPr>
              <a:t>LOS CUALES TUVE A LA VISTA Y FUERON DEBIDAMENTE COTEJADOS, </a:t>
            </a:r>
            <a:r>
              <a:rPr lang="es-MX" sz="1100" dirty="0">
                <a:solidFill>
                  <a:srgbClr val="000000"/>
                </a:solidFill>
                <a:effectLst/>
                <a:latin typeface="Arial" panose="020B0604020202020204" pitchFamily="34" charset="0"/>
                <a:ea typeface="Cambria" panose="02040503050406030204" pitchFamily="18" charset="0"/>
                <a:cs typeface="Times New Roman" panose="02020603050405020304" pitchFamily="18" charset="0"/>
              </a:rPr>
              <a:t>LO QUE SE HACE CONSTAR PARA LOS EFECTOS LEGALES A QUE HAYA LUGAR, EN LA CIUDAD DE MÉXICO, A _____________ DE JULIO DE DOS MIL VEINTIUNO</a:t>
            </a:r>
            <a:r>
              <a:rPr lang="es-MX" sz="1100" dirty="0">
                <a:effectLst/>
                <a:latin typeface="Montserrat Light" panose="00000400000000000000" pitchFamily="2" charset="0"/>
                <a:ea typeface="Calibri" panose="020F0502020204030204" pitchFamily="34" charset="0"/>
                <a:cs typeface="Arial" panose="020B0604020202020204" pitchFamily="34" charset="0"/>
              </a:rPr>
              <a:t>. </a:t>
            </a:r>
            <a:r>
              <a:rPr lang="es-MX" sz="1100" dirty="0">
                <a:effectLst/>
                <a:latin typeface="Arial" panose="020B0604020202020204" pitchFamily="34" charset="0"/>
                <a:ea typeface="Calibri" panose="020F0502020204030204" pitchFamily="34" charset="0"/>
                <a:cs typeface="Times New Roman" panose="02020603050405020304" pitchFamily="18" charset="0"/>
              </a:rPr>
              <a:t>--------------------------------------------------------------------------------------------------------------------------------------------------------------------------------- C O N S T E -----------------------------------------------------------------------------------------------------</a:t>
            </a:r>
          </a:p>
          <a:p>
            <a:pPr algn="ctr">
              <a:lnSpc>
                <a:spcPts val="1500"/>
              </a:lnSpc>
              <a:spcAft>
                <a:spcPts val="1000"/>
              </a:spcAft>
            </a:pPr>
            <a:r>
              <a:rPr lang="es-MX" sz="1100" dirty="0">
                <a:latin typeface="Arial" panose="020B0604020202020204" pitchFamily="34" charset="0"/>
                <a:ea typeface="Cambria" panose="02040503050406030204" pitchFamily="18" charset="0"/>
                <a:cs typeface="Times New Roman" panose="02020603050405020304" pitchFamily="18" charset="0"/>
              </a:rPr>
              <a:t>Lic. _______________________</a:t>
            </a:r>
          </a:p>
          <a:p>
            <a:pPr algn="ctr">
              <a:lnSpc>
                <a:spcPts val="1500"/>
              </a:lnSpc>
              <a:spcAft>
                <a:spcPts val="1000"/>
              </a:spcAft>
            </a:pPr>
            <a:r>
              <a:rPr lang="es-MX" sz="1100" dirty="0">
                <a:effectLst/>
                <a:latin typeface="Arial" panose="020B0604020202020204" pitchFamily="34" charset="0"/>
                <a:ea typeface="Cambria" panose="02040503050406030204" pitchFamily="18" charset="0"/>
                <a:cs typeface="Times New Roman" panose="02020603050405020304" pitchFamily="18" charset="0"/>
              </a:rPr>
              <a:t>Revisó: Lic. _____________________, Director ________________________, adscrito a la ______________________________________________________________</a:t>
            </a:r>
            <a:endParaRPr lang="es-MX" sz="1100" dirty="0">
              <a:effectLst/>
              <a:latin typeface="Cambria" panose="02040503050406030204" pitchFamily="18" charset="0"/>
              <a:ea typeface="Cambria" panose="02040503050406030204" pitchFamily="18" charset="0"/>
              <a:cs typeface="Times New Roman" panose="02020603050405020304" pitchFamily="18" charset="0"/>
            </a:endParaRPr>
          </a:p>
          <a:p>
            <a:endParaRPr lang="es-MX" sz="1100" dirty="0"/>
          </a:p>
        </p:txBody>
      </p:sp>
      <p:pic>
        <p:nvPicPr>
          <p:cNvPr id="2049" name="Imagen 550551635" descr="Texto&#10;&#10;Descripción generada automáticamente con confianza baja">
            <a:extLst>
              <a:ext uri="{FF2B5EF4-FFF2-40B4-BE49-F238E27FC236}">
                <a16:creationId xmlns:a16="http://schemas.microsoft.com/office/drawing/2014/main" id="{303F6ED6-39A3-4874-ACB0-B19E22DB5ED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03725" y="2522884"/>
            <a:ext cx="1955800" cy="455613"/>
          </a:xfrm>
          <a:prstGeom prst="rect">
            <a:avLst/>
          </a:prstGeom>
          <a:noFill/>
          <a:extLst>
            <a:ext uri="{909E8E84-426E-40DD-AFC4-6F175D3DCCD1}">
              <a14:hiddenFill xmlns:a14="http://schemas.microsoft.com/office/drawing/2010/main">
                <a:solidFill>
                  <a:srgbClr val="FFFFFF"/>
                </a:solidFill>
              </a14:hiddenFill>
            </a:ext>
          </a:extLst>
        </p:spPr>
      </p:pic>
      <p:pic>
        <p:nvPicPr>
          <p:cNvPr id="2050" name="Imagen 819979638">
            <a:extLst>
              <a:ext uri="{FF2B5EF4-FFF2-40B4-BE49-F238E27FC236}">
                <a16:creationId xmlns:a16="http://schemas.microsoft.com/office/drawing/2014/main" id="{A40A6485-7B32-0ED7-A7AE-166B267DB3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70963" y="2089497"/>
            <a:ext cx="1358900" cy="7493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3">
            <a:extLst>
              <a:ext uri="{FF2B5EF4-FFF2-40B4-BE49-F238E27FC236}">
                <a16:creationId xmlns:a16="http://schemas.microsoft.com/office/drawing/2014/main" id="{F45B926B-CE4A-D337-6092-7F3F44B2ED90}"/>
              </a:ext>
            </a:extLst>
          </p:cNvPr>
          <p:cNvSpPr>
            <a:spLocks noChangeArrowheads="1"/>
          </p:cNvSpPr>
          <p:nvPr/>
        </p:nvSpPr>
        <p:spPr bwMode="auto">
          <a:xfrm>
            <a:off x="2952925" y="1494184"/>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MX"/>
          </a:p>
        </p:txBody>
      </p:sp>
      <p:sp>
        <p:nvSpPr>
          <p:cNvPr id="5" name="Rectangle 4">
            <a:extLst>
              <a:ext uri="{FF2B5EF4-FFF2-40B4-BE49-F238E27FC236}">
                <a16:creationId xmlns:a16="http://schemas.microsoft.com/office/drawing/2014/main" id="{5FBDF642-6F6F-4272-D17C-9A923B5A1825}"/>
              </a:ext>
            </a:extLst>
          </p:cNvPr>
          <p:cNvSpPr>
            <a:spLocks noChangeArrowheads="1"/>
          </p:cNvSpPr>
          <p:nvPr/>
        </p:nvSpPr>
        <p:spPr bwMode="auto">
          <a:xfrm>
            <a:off x="2952925" y="1951384"/>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MX"/>
          </a:p>
        </p:txBody>
      </p:sp>
      <p:sp>
        <p:nvSpPr>
          <p:cNvPr id="6" name="Rectangle 5">
            <a:extLst>
              <a:ext uri="{FF2B5EF4-FFF2-40B4-BE49-F238E27FC236}">
                <a16:creationId xmlns:a16="http://schemas.microsoft.com/office/drawing/2014/main" id="{A9DF4BB7-BC02-EF79-D8F8-DC843887F193}"/>
              </a:ext>
            </a:extLst>
          </p:cNvPr>
          <p:cNvSpPr>
            <a:spLocks noChangeArrowheads="1"/>
          </p:cNvSpPr>
          <p:nvPr/>
        </p:nvSpPr>
        <p:spPr bwMode="auto">
          <a:xfrm>
            <a:off x="2952925" y="2408584"/>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MX"/>
          </a:p>
        </p:txBody>
      </p:sp>
    </p:spTree>
    <p:extLst>
      <p:ext uri="{BB962C8B-B14F-4D97-AF65-F5344CB8AC3E}">
        <p14:creationId xmlns:p14="http://schemas.microsoft.com/office/powerpoint/2010/main" val="656767783"/>
      </p:ext>
    </p:extLst>
  </p:cSld>
  <p:clrMapOvr>
    <a:overrideClrMapping bg1="lt1" tx1="dk1" bg2="lt2" tx2="dk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4A2F755-5219-4C4E-9378-2C80BB08DF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2" name="Rectangle 11">
            <a:extLst>
              <a:ext uri="{FF2B5EF4-FFF2-40B4-BE49-F238E27FC236}">
                <a16:creationId xmlns:a16="http://schemas.microsoft.com/office/drawing/2014/main" id="{BA042B41-CFBF-4E11-965F-B1906826A8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4" name="Freeform 7">
            <a:extLst>
              <a:ext uri="{FF2B5EF4-FFF2-40B4-BE49-F238E27FC236}">
                <a16:creationId xmlns:a16="http://schemas.microsoft.com/office/drawing/2014/main" id="{ED9FFD70-7E69-43F7-BAFF-08A75B3AE0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 name="Título 1">
            <a:extLst>
              <a:ext uri="{FF2B5EF4-FFF2-40B4-BE49-F238E27FC236}">
                <a16:creationId xmlns:a16="http://schemas.microsoft.com/office/drawing/2014/main" id="{38386D24-C03D-492E-8E97-4174A3CA3325}"/>
              </a:ext>
            </a:extLst>
          </p:cNvPr>
          <p:cNvSpPr>
            <a:spLocks noGrp="1"/>
          </p:cNvSpPr>
          <p:nvPr>
            <p:ph type="title"/>
          </p:nvPr>
        </p:nvSpPr>
        <p:spPr>
          <a:xfrm>
            <a:off x="648930" y="134983"/>
            <a:ext cx="9252154" cy="494284"/>
          </a:xfrm>
        </p:spPr>
        <p:txBody>
          <a:bodyPr>
            <a:normAutofit/>
          </a:bodyPr>
          <a:lstStyle/>
          <a:p>
            <a:pPr>
              <a:lnSpc>
                <a:spcPct val="90000"/>
              </a:lnSpc>
            </a:pPr>
            <a:r>
              <a:rPr lang="es-MX" sz="2300" b="1" dirty="0">
                <a:solidFill>
                  <a:srgbClr val="EBEBEB"/>
                </a:solidFill>
              </a:rPr>
              <a:t>MODELO DE CERTIFICACIÓN</a:t>
            </a:r>
          </a:p>
        </p:txBody>
      </p:sp>
      <p:sp useBgFill="1">
        <p:nvSpPr>
          <p:cNvPr id="16" name="Freeform: Shape 15">
            <a:extLst>
              <a:ext uri="{FF2B5EF4-FFF2-40B4-BE49-F238E27FC236}">
                <a16:creationId xmlns:a16="http://schemas.microsoft.com/office/drawing/2014/main" id="{9A87AD7E-457F-4836-8DDE-FFE0F00938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4" name="Marcador de contenido 3">
            <a:extLst>
              <a:ext uri="{FF2B5EF4-FFF2-40B4-BE49-F238E27FC236}">
                <a16:creationId xmlns:a16="http://schemas.microsoft.com/office/drawing/2014/main" id="{C4EBD95B-5F0D-4E53-B1E7-D5A6A37DE3B6}"/>
              </a:ext>
            </a:extLst>
          </p:cNvPr>
          <p:cNvSpPr>
            <a:spLocks noGrp="1"/>
          </p:cNvSpPr>
          <p:nvPr>
            <p:ph idx="1"/>
          </p:nvPr>
        </p:nvSpPr>
        <p:spPr>
          <a:xfrm>
            <a:off x="648930" y="2603230"/>
            <a:ext cx="10071321" cy="3645169"/>
          </a:xfrm>
        </p:spPr>
        <p:txBody>
          <a:bodyPr>
            <a:noAutofit/>
          </a:bodyPr>
          <a:lstStyle/>
          <a:p>
            <a:pPr algn="just">
              <a:spcAft>
                <a:spcPts val="1000"/>
              </a:spcAft>
            </a:pPr>
            <a:endParaRPr lang="es-MX" sz="1100" dirty="0">
              <a:effectLst/>
              <a:latin typeface="Arial" panose="020B0604020202020204" pitchFamily="34" charset="0"/>
              <a:ea typeface="Calibri" panose="020F0502020204030204" pitchFamily="34" charset="0"/>
              <a:cs typeface="Times New Roman" panose="02020603050405020304" pitchFamily="18" charset="0"/>
            </a:endParaRPr>
          </a:p>
          <a:p>
            <a:pPr algn="just">
              <a:spcAft>
                <a:spcPts val="1000"/>
              </a:spcAft>
            </a:pPr>
            <a:r>
              <a:rPr lang="es-MX" sz="1100" dirty="0">
                <a:effectLst/>
                <a:latin typeface="Arial" panose="020B0604020202020204" pitchFamily="34" charset="0"/>
                <a:ea typeface="Calibri" panose="020F0502020204030204" pitchFamily="34" charset="0"/>
                <a:cs typeface="Times New Roman" panose="02020603050405020304" pitchFamily="18" charset="0"/>
              </a:rPr>
              <a:t>EL QUE SUSCRIBE, DIRECTOR GENERAL DE _______________ DE LA SECRETARÍA DE CULTURA, DEPENDENCIA DE LA ADMINISTRACIÓN PÚBLICA FEDERAL, CON FUNDAMENTO EN EL ARTÍCULO 12, FRACCIÓN XIV, DEL REGLAMENTO INTERIOR DE LA SECRETARÍA DE CULTURA, PUBLICADO EN EL DIARIO OFICIAL DE LA FEDERACIÓN EL 08 DE NOVIEMBRE DE 2016. --------------------------------------------------------------------------------------------------------------------------------------------</a:t>
            </a:r>
            <a:r>
              <a:rPr lang="es-MX" sz="1100" b="1" dirty="0">
                <a:effectLst/>
                <a:latin typeface="Arial" panose="020B0604020202020204" pitchFamily="34" charset="0"/>
                <a:ea typeface="Calibri" panose="020F0502020204030204" pitchFamily="34" charset="0"/>
                <a:cs typeface="Times New Roman" panose="02020603050405020304" pitchFamily="18" charset="0"/>
              </a:rPr>
              <a:t> CERTIFICO </a:t>
            </a:r>
            <a:r>
              <a:rPr lang="es-MX" sz="1100" dirty="0">
                <a:effectLst/>
                <a:latin typeface="Arial" panose="020B0604020202020204" pitchFamily="34" charset="0"/>
                <a:ea typeface="Calibri" panose="020F0502020204030204" pitchFamily="34" charset="0"/>
                <a:cs typeface="Times New Roman" panose="02020603050405020304" pitchFamily="18" charset="0"/>
              </a:rPr>
              <a:t>---------------------------------------------------------------------------------------------------------------</a:t>
            </a:r>
            <a:endParaRPr lang="es-MX" sz="1100" dirty="0">
              <a:effectLst/>
              <a:latin typeface="Cambria" panose="02040503050406030204" pitchFamily="18" charset="0"/>
              <a:ea typeface="Cambria" panose="02040503050406030204" pitchFamily="18" charset="0"/>
              <a:cs typeface="Times New Roman" panose="02020603050405020304" pitchFamily="18" charset="0"/>
            </a:endParaRPr>
          </a:p>
          <a:p>
            <a:pPr algn="just">
              <a:lnSpc>
                <a:spcPts val="1500"/>
              </a:lnSpc>
              <a:spcAft>
                <a:spcPts val="1000"/>
              </a:spcAft>
            </a:pPr>
            <a:r>
              <a:rPr lang="es-MX" sz="1100" dirty="0">
                <a:latin typeface="Arial" panose="020B0604020202020204" pitchFamily="34" charset="0"/>
                <a:cs typeface="Times New Roman" panose="02020603050405020304" pitchFamily="18" charset="0"/>
              </a:rPr>
              <a:t>QUE LOS PRESENTES ARCHIVOS ELECTRÓNICOS _______(</a:t>
            </a:r>
            <a:r>
              <a:rPr lang="es-MX" sz="1100" i="1" u="sng" dirty="0">
                <a:latin typeface="Arial" panose="020B0604020202020204" pitchFamily="34" charset="0"/>
                <a:cs typeface="Times New Roman" panose="02020603050405020304" pitchFamily="18" charset="0"/>
              </a:rPr>
              <a:t>ejemplo </a:t>
            </a:r>
            <a:r>
              <a:rPr lang="es-MX" sz="1100" i="1" u="sng" dirty="0" err="1">
                <a:latin typeface="Arial" panose="020B0604020202020204" pitchFamily="34" charset="0"/>
                <a:cs typeface="Times New Roman" panose="02020603050405020304" pitchFamily="18" charset="0"/>
              </a:rPr>
              <a:t>USBs</a:t>
            </a:r>
            <a:r>
              <a:rPr lang="es-MX" sz="1100" i="1" u="sng" dirty="0">
                <a:latin typeface="Arial" panose="020B0604020202020204" pitchFamily="34" charset="0"/>
                <a:cs typeface="Times New Roman" panose="02020603050405020304" pitchFamily="18" charset="0"/>
              </a:rPr>
              <a:t> </a:t>
            </a:r>
            <a:r>
              <a:rPr lang="es-MX" sz="1100" i="1" u="sng" dirty="0" err="1">
                <a:latin typeface="Arial" panose="020B0604020202020204" pitchFamily="34" charset="0"/>
                <a:cs typeface="Times New Roman" panose="02020603050405020304" pitchFamily="18" charset="0"/>
              </a:rPr>
              <a:t>Verbatim</a:t>
            </a:r>
            <a:r>
              <a:rPr lang="es-MX" sz="1100" i="1" u="sng" dirty="0">
                <a:latin typeface="Arial" panose="020B0604020202020204" pitchFamily="34" charset="0"/>
                <a:cs typeface="Times New Roman" panose="02020603050405020304" pitchFamily="18" charset="0"/>
              </a:rPr>
              <a:t> de 64 GB; IDENTIFICADOS COMO </a:t>
            </a:r>
            <a:r>
              <a:rPr lang="es-MX" sz="1100" dirty="0">
                <a:latin typeface="Arial" panose="020B0604020202020204" pitchFamily="34" charset="0"/>
                <a:cs typeface="Times New Roman" panose="02020603050405020304" pitchFamily="18" charset="0"/>
              </a:rPr>
              <a:t>_____)_________ RELACIONADOS CON LA AUDITORÍA __________, DENOMINADA “_______________”, SON UNA REPRODUCCIÓN FIEL Y CONCUERDAN CON LA </a:t>
            </a:r>
            <a:r>
              <a:rPr lang="es-MX" sz="1100" dirty="0">
                <a:solidFill>
                  <a:srgbClr val="000000"/>
                </a:solidFill>
                <a:latin typeface="Arial" panose="020B0604020202020204" pitchFamily="34" charset="0"/>
                <a:ea typeface="Cambria" panose="02040503050406030204" pitchFamily="18" charset="0"/>
                <a:cs typeface="Times New Roman" panose="02020603050405020304" pitchFamily="18" charset="0"/>
              </a:rPr>
              <a:t>DOCUMENTACIÓN QUE OBRA EN ORIGINAL EN PODER DE LA DIRECCIÓN DE _________ ADSCRITA A LA DIRECCIÓN GENERAL DE ___________ </a:t>
            </a:r>
            <a:r>
              <a:rPr lang="es-MX" sz="1100" dirty="0">
                <a:latin typeface="Arial" panose="020B0604020202020204" pitchFamily="34" charset="0"/>
                <a:cs typeface="Times New Roman" panose="02020603050405020304" pitchFamily="18" charset="0"/>
              </a:rPr>
              <a:t>, INFORMACIÓN QUE SE DETALLA EN LAS RELACIONES QUE SE ANEXAN A LA PRESENTE, </a:t>
            </a:r>
            <a:r>
              <a:rPr lang="es-MX" sz="1100" dirty="0">
                <a:solidFill>
                  <a:srgbClr val="000000"/>
                </a:solidFill>
                <a:latin typeface="Arial" panose="020B0604020202020204" pitchFamily="34" charset="0"/>
                <a:ea typeface="Cambria" panose="02040503050406030204" pitchFamily="18" charset="0"/>
                <a:cs typeface="Times New Roman" panose="02020603050405020304" pitchFamily="18" charset="0"/>
              </a:rPr>
              <a:t>PARA ATENDER EL REQUERIMIENTO REALIZADO MEDIANTE OFICIO NÚMERO _____________, SUSCRITO POR EL LIC. ___________, TITULAR DE _____________, DEL (</a:t>
            </a:r>
            <a:r>
              <a:rPr lang="es-MX" sz="1100" i="1" dirty="0">
                <a:solidFill>
                  <a:srgbClr val="000000"/>
                </a:solidFill>
                <a:latin typeface="Arial" panose="020B0604020202020204" pitchFamily="34" charset="0"/>
                <a:ea typeface="Cambria" panose="02040503050406030204" pitchFamily="18" charset="0"/>
                <a:cs typeface="Times New Roman" panose="02020603050405020304" pitchFamily="18" charset="0"/>
              </a:rPr>
              <a:t>ejemplo: ÓRGANO INTERNO DE CONTROL EN LA SECRETARÍA DE CULTURA)</a:t>
            </a:r>
            <a:r>
              <a:rPr lang="es-MX" sz="1100" dirty="0">
                <a:solidFill>
                  <a:srgbClr val="000000"/>
                </a:solidFill>
                <a:latin typeface="Arial" panose="020B0604020202020204" pitchFamily="34" charset="0"/>
                <a:ea typeface="Cambria" panose="02040503050406030204" pitchFamily="18" charset="0"/>
                <a:cs typeface="Times New Roman" panose="02020603050405020304" pitchFamily="18" charset="0"/>
              </a:rPr>
              <a:t>, </a:t>
            </a:r>
            <a:r>
              <a:rPr lang="es-MX" sz="1100" dirty="0">
                <a:latin typeface="Arial" panose="020B0604020202020204" pitchFamily="34" charset="0"/>
                <a:cs typeface="Times New Roman" panose="02020603050405020304" pitchFamily="18" charset="0"/>
              </a:rPr>
              <a:t>LOS CUALES TUVE A LA VISTA Y FUERON DEBIDAMENTE COTEJADOS, LO QUE SE HACE CONSTAR PARA LOS EFECTOS LEGALES A QUE HAYA LUGAR, EN LA CIUDAD DE MÉXICO, A __________ DE JULIO DE DOS MIL VEINTIUNO-------------------------------------------------------------------------------------------------------------------------------------------------------------------------------------------------------------------------------------------------------C O N S T E ---------------------------------------------------------------------------------------------------------</a:t>
            </a:r>
          </a:p>
          <a:p>
            <a:pPr algn="ctr">
              <a:lnSpc>
                <a:spcPts val="1500"/>
              </a:lnSpc>
              <a:spcAft>
                <a:spcPts val="1000"/>
              </a:spcAft>
            </a:pPr>
            <a:r>
              <a:rPr lang="es-MX" sz="1100" dirty="0">
                <a:latin typeface="Arial" panose="020B0604020202020204" pitchFamily="34" charset="0"/>
                <a:cs typeface="Times New Roman" panose="02020603050405020304" pitchFamily="18" charset="0"/>
              </a:rPr>
              <a:t>Lic. ____________________________________________</a:t>
            </a:r>
          </a:p>
          <a:p>
            <a:pPr algn="ctr">
              <a:lnSpc>
                <a:spcPts val="1500"/>
              </a:lnSpc>
              <a:spcAft>
                <a:spcPts val="1000"/>
              </a:spcAft>
            </a:pPr>
            <a:r>
              <a:rPr lang="es-MX" sz="1100" dirty="0">
                <a:effectLst/>
                <a:latin typeface="Arial" panose="020B0604020202020204" pitchFamily="34" charset="0"/>
                <a:ea typeface="Cambria" panose="02040503050406030204" pitchFamily="18" charset="0"/>
                <a:cs typeface="Times New Roman" panose="02020603050405020304" pitchFamily="18" charset="0"/>
              </a:rPr>
              <a:t>Revisó: Lic. _____________________, Director ________________________, adscrito a la ______________________________________________________________</a:t>
            </a:r>
            <a:endParaRPr lang="es-MX" sz="1100" dirty="0">
              <a:effectLst/>
              <a:latin typeface="Cambria" panose="02040503050406030204" pitchFamily="18" charset="0"/>
              <a:ea typeface="Cambria" panose="02040503050406030204" pitchFamily="18" charset="0"/>
              <a:cs typeface="Times New Roman" panose="02020603050405020304" pitchFamily="18" charset="0"/>
            </a:endParaRPr>
          </a:p>
          <a:p>
            <a:endParaRPr lang="es-MX" sz="1100" dirty="0"/>
          </a:p>
        </p:txBody>
      </p:sp>
      <p:pic>
        <p:nvPicPr>
          <p:cNvPr id="3073" name="Imagen 550551635" descr="Texto&#10;&#10;Descripción generada automáticamente con confianza baja">
            <a:extLst>
              <a:ext uri="{FF2B5EF4-FFF2-40B4-BE49-F238E27FC236}">
                <a16:creationId xmlns:a16="http://schemas.microsoft.com/office/drawing/2014/main" id="{F411C190-C8B2-A44A-8159-DE54F994343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09442" y="2505634"/>
            <a:ext cx="1955800" cy="455613"/>
          </a:xfrm>
          <a:prstGeom prst="rect">
            <a:avLst/>
          </a:prstGeom>
          <a:noFill/>
          <a:extLst>
            <a:ext uri="{909E8E84-426E-40DD-AFC4-6F175D3DCCD1}">
              <a14:hiddenFill xmlns:a14="http://schemas.microsoft.com/office/drawing/2010/main">
                <a:solidFill>
                  <a:srgbClr val="FFFFFF"/>
                </a:solidFill>
              </a14:hiddenFill>
            </a:ext>
          </a:extLst>
        </p:spPr>
      </p:pic>
      <p:pic>
        <p:nvPicPr>
          <p:cNvPr id="3074" name="Imagen 819979638">
            <a:extLst>
              <a:ext uri="{FF2B5EF4-FFF2-40B4-BE49-F238E27FC236}">
                <a16:creationId xmlns:a16="http://schemas.microsoft.com/office/drawing/2014/main" id="{936EE1A9-F259-0280-6589-1A0C0B4E026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76680" y="2072247"/>
            <a:ext cx="1358900" cy="7493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3">
            <a:extLst>
              <a:ext uri="{FF2B5EF4-FFF2-40B4-BE49-F238E27FC236}">
                <a16:creationId xmlns:a16="http://schemas.microsoft.com/office/drawing/2014/main" id="{17BDBA7F-2A26-DCB8-0AD5-E098D612DC44}"/>
              </a:ext>
            </a:extLst>
          </p:cNvPr>
          <p:cNvSpPr>
            <a:spLocks noChangeArrowheads="1"/>
          </p:cNvSpPr>
          <p:nvPr/>
        </p:nvSpPr>
        <p:spPr bwMode="auto">
          <a:xfrm>
            <a:off x="2558642" y="1476934"/>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MX"/>
          </a:p>
        </p:txBody>
      </p:sp>
      <p:sp>
        <p:nvSpPr>
          <p:cNvPr id="5" name="Rectangle 4">
            <a:extLst>
              <a:ext uri="{FF2B5EF4-FFF2-40B4-BE49-F238E27FC236}">
                <a16:creationId xmlns:a16="http://schemas.microsoft.com/office/drawing/2014/main" id="{ED8F07A9-09AA-16DA-C9AF-ACBA65327015}"/>
              </a:ext>
            </a:extLst>
          </p:cNvPr>
          <p:cNvSpPr>
            <a:spLocks noChangeArrowheads="1"/>
          </p:cNvSpPr>
          <p:nvPr/>
        </p:nvSpPr>
        <p:spPr bwMode="auto">
          <a:xfrm>
            <a:off x="2558642" y="1934134"/>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MX"/>
          </a:p>
        </p:txBody>
      </p:sp>
      <p:sp>
        <p:nvSpPr>
          <p:cNvPr id="6" name="Rectangle 5">
            <a:extLst>
              <a:ext uri="{FF2B5EF4-FFF2-40B4-BE49-F238E27FC236}">
                <a16:creationId xmlns:a16="http://schemas.microsoft.com/office/drawing/2014/main" id="{1DC50FFA-D47B-9963-633B-DF7BD79763CC}"/>
              </a:ext>
            </a:extLst>
          </p:cNvPr>
          <p:cNvSpPr>
            <a:spLocks noChangeArrowheads="1"/>
          </p:cNvSpPr>
          <p:nvPr/>
        </p:nvSpPr>
        <p:spPr bwMode="auto">
          <a:xfrm>
            <a:off x="2558642" y="2391334"/>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MX"/>
          </a:p>
        </p:txBody>
      </p:sp>
    </p:spTree>
    <p:extLst>
      <p:ext uri="{BB962C8B-B14F-4D97-AF65-F5344CB8AC3E}">
        <p14:creationId xmlns:p14="http://schemas.microsoft.com/office/powerpoint/2010/main" val="1516631647"/>
      </p:ext>
    </p:extLst>
  </p:cSld>
  <p:clrMapOvr>
    <a:overrideClrMapping bg1="lt1" tx1="dk1" bg2="lt2" tx2="dk2" accent1="accent1" accent2="accent2" accent3="accent3" accent4="accent4" accent5="accent5" accent6="accent6" hlink="hlink" folHlink="folHlink"/>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otalTime>622</TotalTime>
  <Words>1957</Words>
  <Application>Microsoft Office PowerPoint</Application>
  <PresentationFormat>Panorámica</PresentationFormat>
  <Paragraphs>99</Paragraphs>
  <Slides>18</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18</vt:i4>
      </vt:variant>
    </vt:vector>
  </HeadingPairs>
  <TitlesOfParts>
    <vt:vector size="24" baseType="lpstr">
      <vt:lpstr>Arial</vt:lpstr>
      <vt:lpstr>Cambria</vt:lpstr>
      <vt:lpstr>Century Gothic</vt:lpstr>
      <vt:lpstr>Montserrat Light</vt:lpstr>
      <vt:lpstr>Wingdings 3</vt:lpstr>
      <vt:lpstr>Ion</vt:lpstr>
      <vt:lpstr>CERTIFICACIÓN DE DOCUMENTOS</vt:lpstr>
      <vt:lpstr>Generalidades</vt:lpstr>
      <vt:lpstr>Generalidades</vt:lpstr>
      <vt:lpstr>Generalidades</vt:lpstr>
      <vt:lpstr>OBJETIVO</vt:lpstr>
      <vt:lpstr>ALCANCE </vt:lpstr>
      <vt:lpstr>GLOSARIO</vt:lpstr>
      <vt:lpstr>GLOSARIO</vt:lpstr>
      <vt:lpstr>FACULTAD REGLAMENTARIA</vt:lpstr>
      <vt:lpstr>FACULTAD REGLAMENTARIA</vt:lpstr>
      <vt:lpstr>JURISPRUDENCIA  (CERTIFICACIÓN)</vt:lpstr>
      <vt:lpstr>JURISPRUDENCIA (CERTIFICACIÓN)</vt:lpstr>
      <vt:lpstr>TRÁMITE</vt:lpstr>
      <vt:lpstr>TRÁMITE</vt:lpstr>
      <vt:lpstr>DE LA CERTIFICACIÓN</vt:lpstr>
      <vt:lpstr>DE LA CERTIFICACIÓN</vt:lpstr>
      <vt:lpstr>MODELO DE CERTIFICACIÓN</vt:lpstr>
      <vt:lpstr>MODELO DE CERTIFICACIÓN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Metodología para el análisis de causa-raíz de las observaciones</dc:title>
  <dc:creator>María de los Ángeles Lemus Rodríguez</dc:creator>
  <cp:lastModifiedBy>Diana Vanessa Rayas Pérez</cp:lastModifiedBy>
  <cp:revision>37</cp:revision>
  <cp:lastPrinted>2019-08-21T18:56:33Z</cp:lastPrinted>
  <dcterms:created xsi:type="dcterms:W3CDTF">2019-06-04T20:46:38Z</dcterms:created>
  <dcterms:modified xsi:type="dcterms:W3CDTF">2023-07-27T18:28:14Z</dcterms:modified>
</cp:coreProperties>
</file>