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98" r:id="rId2"/>
    <p:sldId id="299" r:id="rId3"/>
    <p:sldId id="258" r:id="rId4"/>
    <p:sldId id="259" r:id="rId5"/>
    <p:sldId id="260" r:id="rId6"/>
    <p:sldId id="261" r:id="rId7"/>
    <p:sldId id="262" r:id="rId8"/>
    <p:sldId id="263" r:id="rId9"/>
    <p:sldId id="264" r:id="rId10"/>
    <p:sldId id="265" r:id="rId11"/>
    <p:sldId id="300" r:id="rId12"/>
    <p:sldId id="297" r:id="rId13"/>
    <p:sldId id="273" r:id="rId14"/>
    <p:sldId id="275" r:id="rId15"/>
    <p:sldId id="286" r:id="rId16"/>
    <p:sldId id="301" r:id="rId17"/>
    <p:sldId id="257" r:id="rId18"/>
    <p:sldId id="302" r:id="rId19"/>
    <p:sldId id="303" r:id="rId20"/>
    <p:sldId id="285" r:id="rId21"/>
    <p:sldId id="270" r:id="rId22"/>
    <p:sldId id="271" r:id="rId23"/>
    <p:sldId id="256" r:id="rId2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ía de los Ángeles Lemus Rodríguez" initials="MdlÁLR" lastIdx="1" clrIdx="0">
    <p:extLst>
      <p:ext uri="{19B8F6BF-5375-455C-9EA6-DF929625EA0E}">
        <p15:presenceInfo xmlns:p15="http://schemas.microsoft.com/office/powerpoint/2012/main" userId="S::mlemusr@cultura.gob.mx::af6b63e5-c014-49c9-acf7-68c42fa1725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p:scale>
        <a:sx n="100" d="100"/>
        <a:sy n="100" d="100"/>
      </p:scale>
      <p:origin x="0" y="-48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bg1"/>
                </a:solidFill>
                <a:latin typeface="+mn-lt"/>
                <a:ea typeface="+mn-ea"/>
                <a:cs typeface="+mn-cs"/>
              </a:defRPr>
            </a:pPr>
            <a:r>
              <a:rPr lang="es-MX" sz="2800" b="1" dirty="0">
                <a:solidFill>
                  <a:schemeClr val="tx1"/>
                </a:solidFill>
              </a:rPr>
              <a:t>Clasificación de observaciones en abatimiento de rezago</a:t>
            </a:r>
          </a:p>
          <a:p>
            <a:pPr>
              <a:defRPr sz="2800">
                <a:solidFill>
                  <a:schemeClr val="bg1"/>
                </a:solidFill>
              </a:defRPr>
            </a:pPr>
            <a:r>
              <a:rPr lang="es-MX" sz="2800" b="1" dirty="0">
                <a:solidFill>
                  <a:schemeClr val="tx1"/>
                </a:solidFill>
              </a:rPr>
              <a:t>(2014-2021)</a:t>
            </a:r>
          </a:p>
          <a:p>
            <a:pPr>
              <a:defRPr sz="2800">
                <a:solidFill>
                  <a:schemeClr val="bg1"/>
                </a:solidFill>
              </a:defRPr>
            </a:pPr>
            <a:endParaRPr lang="es-MX" sz="2800" dirty="0">
              <a:solidFill>
                <a:schemeClr val="bg1"/>
              </a:solidFill>
            </a:endParaRPr>
          </a:p>
        </c:rich>
      </c:tx>
      <c:layout>
        <c:manualLayout>
          <c:xMode val="edge"/>
          <c:yMode val="edge"/>
          <c:x val="0.11701160352828972"/>
          <c:y val="8.7303509102679755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bg1"/>
              </a:solidFill>
              <a:latin typeface="+mn-lt"/>
              <a:ea typeface="+mn-ea"/>
              <a:cs typeface="+mn-cs"/>
            </a:defRPr>
          </a:pPr>
          <a:endParaRPr lang="es-MX"/>
        </a:p>
      </c:txPr>
    </c:title>
    <c:autoTitleDeleted val="0"/>
    <c:plotArea>
      <c:layout/>
      <c:barChart>
        <c:barDir val="col"/>
        <c:grouping val="clustered"/>
        <c:varyColors val="0"/>
        <c:ser>
          <c:idx val="0"/>
          <c:order val="0"/>
          <c:spPr>
            <a:solidFill>
              <a:schemeClr val="accent6"/>
            </a:solidFill>
            <a:ln>
              <a:noFill/>
            </a:ln>
            <a:effectLst/>
          </c:spPr>
          <c:invertIfNegative val="0"/>
          <c:cat>
            <c:strRef>
              <c:f>Hoja8!$A$1:$A$8</c:f>
              <c:strCache>
                <c:ptCount val="8"/>
                <c:pt idx="0">
                  <c:v>Probable daño</c:v>
                </c:pt>
                <c:pt idx="1">
                  <c:v>Mecanismos de control y seguimiento</c:v>
                </c:pt>
                <c:pt idx="2">
                  <c:v>Presupuestario</c:v>
                </c:pt>
                <c:pt idx="3">
                  <c:v>MIR</c:v>
                </c:pt>
                <c:pt idx="4">
                  <c:v>Metas</c:v>
                </c:pt>
                <c:pt idx="5">
                  <c:v>Indicadores</c:v>
                </c:pt>
                <c:pt idx="6">
                  <c:v>Evaluación </c:v>
                </c:pt>
                <c:pt idx="7">
                  <c:v>Control Interno</c:v>
                </c:pt>
              </c:strCache>
            </c:strRef>
          </c:cat>
          <c:val>
            <c:numRef>
              <c:f>Hoja8!$B$1:$B$8</c:f>
              <c:numCache>
                <c:formatCode>General</c:formatCode>
                <c:ptCount val="8"/>
                <c:pt idx="0">
                  <c:v>8</c:v>
                </c:pt>
                <c:pt idx="1">
                  <c:v>3</c:v>
                </c:pt>
                <c:pt idx="2">
                  <c:v>1</c:v>
                </c:pt>
                <c:pt idx="3">
                  <c:v>1</c:v>
                </c:pt>
                <c:pt idx="4">
                  <c:v>1</c:v>
                </c:pt>
                <c:pt idx="5">
                  <c:v>1</c:v>
                </c:pt>
                <c:pt idx="6">
                  <c:v>1</c:v>
                </c:pt>
                <c:pt idx="7">
                  <c:v>1</c:v>
                </c:pt>
              </c:numCache>
            </c:numRef>
          </c:val>
          <c:extLst>
            <c:ext xmlns:c16="http://schemas.microsoft.com/office/drawing/2014/chart" uri="{C3380CC4-5D6E-409C-BE32-E72D297353CC}">
              <c16:uniqueId val="{00000000-15D6-4796-BA9B-EAB2EA8C948C}"/>
            </c:ext>
          </c:extLst>
        </c:ser>
        <c:dLbls>
          <c:showLegendKey val="0"/>
          <c:showVal val="0"/>
          <c:showCatName val="0"/>
          <c:showSerName val="0"/>
          <c:showPercent val="0"/>
          <c:showBubbleSize val="0"/>
        </c:dLbls>
        <c:gapWidth val="219"/>
        <c:overlap val="-27"/>
        <c:axId val="327399232"/>
        <c:axId val="117026208"/>
      </c:barChart>
      <c:catAx>
        <c:axId val="32739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s-MX"/>
          </a:p>
        </c:txPr>
        <c:crossAx val="117026208"/>
        <c:crosses val="autoZero"/>
        <c:auto val="1"/>
        <c:lblAlgn val="ctr"/>
        <c:lblOffset val="100"/>
        <c:noMultiLvlLbl val="0"/>
      </c:catAx>
      <c:valAx>
        <c:axId val="11702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s-MX"/>
          </a:p>
        </c:txPr>
        <c:crossAx val="3273992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0D85B7-C3B9-4814-B421-D4B35B091635}"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pt>
    <dgm:pt modelId="{98A151F8-99FF-46F5-B832-C8A459206299}">
      <dgm:prSet phldrT="[Texto]"/>
      <dgm:spPr/>
      <dgm:t>
        <a:bodyPr/>
        <a:lstStyle/>
        <a:p>
          <a:pPr>
            <a:lnSpc>
              <a:spcPct val="100000"/>
            </a:lnSpc>
          </a:pPr>
          <a:r>
            <a:rPr lang="es-MX" dirty="0"/>
            <a:t>Requerimiento del Órgano Fiscalizador</a:t>
          </a:r>
        </a:p>
      </dgm:t>
    </dgm:pt>
    <dgm:pt modelId="{1322DEFE-96A5-4C0B-9E8B-93295E03146A}" type="parTrans" cxnId="{04F5A3F8-9F83-4879-8520-6A9591D6D23A}">
      <dgm:prSet/>
      <dgm:spPr/>
      <dgm:t>
        <a:bodyPr/>
        <a:lstStyle/>
        <a:p>
          <a:endParaRPr lang="es-MX"/>
        </a:p>
      </dgm:t>
    </dgm:pt>
    <dgm:pt modelId="{D44304B8-644C-4A04-87B1-16E0A71DB6B0}" type="sibTrans" cxnId="{04F5A3F8-9F83-4879-8520-6A9591D6D23A}">
      <dgm:prSet/>
      <dgm:spPr/>
      <dgm:t>
        <a:bodyPr/>
        <a:lstStyle/>
        <a:p>
          <a:endParaRPr lang="es-MX"/>
        </a:p>
      </dgm:t>
    </dgm:pt>
    <dgm:pt modelId="{97CA3089-E8ED-447B-A47A-884A79918311}">
      <dgm:prSet phldrT="[Texto]"/>
      <dgm:spPr/>
      <dgm:t>
        <a:bodyPr/>
        <a:lstStyle/>
        <a:p>
          <a:pPr>
            <a:lnSpc>
              <a:spcPct val="100000"/>
            </a:lnSpc>
          </a:pPr>
          <a:r>
            <a:rPr lang="es-MX" dirty="0"/>
            <a:t>Notificación al área por correo electrónico y mediante oficio.</a:t>
          </a:r>
        </a:p>
      </dgm:t>
    </dgm:pt>
    <dgm:pt modelId="{C64AC5BB-DB10-4270-A2D8-F96B0307196F}" type="parTrans" cxnId="{5B8E4D47-590F-483A-A247-0E40CC2E9E0D}">
      <dgm:prSet/>
      <dgm:spPr/>
      <dgm:t>
        <a:bodyPr/>
        <a:lstStyle/>
        <a:p>
          <a:endParaRPr lang="es-MX"/>
        </a:p>
      </dgm:t>
    </dgm:pt>
    <dgm:pt modelId="{2571AC5C-BC33-4FDB-B450-DC71B2B8146C}" type="sibTrans" cxnId="{5B8E4D47-590F-483A-A247-0E40CC2E9E0D}">
      <dgm:prSet/>
      <dgm:spPr/>
      <dgm:t>
        <a:bodyPr/>
        <a:lstStyle/>
        <a:p>
          <a:endParaRPr lang="es-MX"/>
        </a:p>
      </dgm:t>
    </dgm:pt>
    <dgm:pt modelId="{673924A0-6DDB-4059-881B-08BB426778AC}">
      <dgm:prSet phldrT="[Texto]"/>
      <dgm:spPr/>
      <dgm:t>
        <a:bodyPr/>
        <a:lstStyle/>
        <a:p>
          <a:pPr>
            <a:lnSpc>
              <a:spcPct val="100000"/>
            </a:lnSpc>
          </a:pPr>
          <a:r>
            <a:rPr lang="es-MX" dirty="0"/>
            <a:t>Entrega de información al Órgano Fiscalizador</a:t>
          </a:r>
        </a:p>
      </dgm:t>
    </dgm:pt>
    <dgm:pt modelId="{E0FBC3C2-DD5D-40C2-BE6F-D7AF149298D3}" type="parTrans" cxnId="{87A7C7B6-1220-4B71-AB17-E600780AA8F6}">
      <dgm:prSet/>
      <dgm:spPr/>
      <dgm:t>
        <a:bodyPr/>
        <a:lstStyle/>
        <a:p>
          <a:endParaRPr lang="es-MX"/>
        </a:p>
      </dgm:t>
    </dgm:pt>
    <dgm:pt modelId="{8E719B72-20A2-4B64-AA7A-20FB8FAA8C14}" type="sibTrans" cxnId="{87A7C7B6-1220-4B71-AB17-E600780AA8F6}">
      <dgm:prSet/>
      <dgm:spPr/>
      <dgm:t>
        <a:bodyPr/>
        <a:lstStyle/>
        <a:p>
          <a:endParaRPr lang="es-MX"/>
        </a:p>
      </dgm:t>
    </dgm:pt>
    <dgm:pt modelId="{4C558FF3-C644-4AAF-BCD9-C1839614909D}">
      <dgm:prSet/>
      <dgm:spPr/>
      <dgm:t>
        <a:bodyPr/>
        <a:lstStyle/>
        <a:p>
          <a:pPr>
            <a:lnSpc>
              <a:spcPct val="100000"/>
            </a:lnSpc>
          </a:pPr>
          <a:r>
            <a:rPr lang="es-MX" dirty="0"/>
            <a:t>Entrega de la información por parte de la Unidad Responsable a esta DSA</a:t>
          </a:r>
        </a:p>
      </dgm:t>
    </dgm:pt>
    <dgm:pt modelId="{BBA162D2-9BF9-4167-A6B7-5A1BF5B33AE8}" type="parTrans" cxnId="{37ABEF20-3F7C-491E-AD90-B82F9CADEFE8}">
      <dgm:prSet/>
      <dgm:spPr/>
      <dgm:t>
        <a:bodyPr/>
        <a:lstStyle/>
        <a:p>
          <a:endParaRPr lang="es-MX"/>
        </a:p>
      </dgm:t>
    </dgm:pt>
    <dgm:pt modelId="{8C83B20F-8579-418B-9F17-12E0278F3CDF}" type="sibTrans" cxnId="{37ABEF20-3F7C-491E-AD90-B82F9CADEFE8}">
      <dgm:prSet/>
      <dgm:spPr/>
      <dgm:t>
        <a:bodyPr/>
        <a:lstStyle/>
        <a:p>
          <a:endParaRPr lang="es-MX"/>
        </a:p>
      </dgm:t>
    </dgm:pt>
    <dgm:pt modelId="{D89D8EE7-7F8B-4CF4-922A-F233C772706D}">
      <dgm:prSet/>
      <dgm:spPr/>
      <dgm:t>
        <a:bodyPr/>
        <a:lstStyle/>
        <a:p>
          <a:pPr>
            <a:lnSpc>
              <a:spcPct val="100000"/>
            </a:lnSpc>
          </a:pPr>
          <a:r>
            <a:rPr lang="es-MX" dirty="0"/>
            <a:t>Revisión de la Información por parte de la DSA</a:t>
          </a:r>
        </a:p>
      </dgm:t>
    </dgm:pt>
    <dgm:pt modelId="{82340E77-B35D-4474-B0A3-BEF490352BF5}" type="parTrans" cxnId="{A129300A-34CD-4234-B4BE-10DEB51934A2}">
      <dgm:prSet/>
      <dgm:spPr/>
      <dgm:t>
        <a:bodyPr/>
        <a:lstStyle/>
        <a:p>
          <a:endParaRPr lang="es-MX"/>
        </a:p>
      </dgm:t>
    </dgm:pt>
    <dgm:pt modelId="{BF84381C-EB19-4EE4-B7D5-21AA63544B7F}" type="sibTrans" cxnId="{A129300A-34CD-4234-B4BE-10DEB51934A2}">
      <dgm:prSet/>
      <dgm:spPr/>
      <dgm:t>
        <a:bodyPr/>
        <a:lstStyle/>
        <a:p>
          <a:endParaRPr lang="es-MX"/>
        </a:p>
      </dgm:t>
    </dgm:pt>
    <dgm:pt modelId="{A5DAF5A2-F938-4CBE-A4EA-0103CEA8FADB}" type="pres">
      <dgm:prSet presAssocID="{660D85B7-C3B9-4814-B421-D4B35B091635}" presName="root" presStyleCnt="0">
        <dgm:presLayoutVars>
          <dgm:dir/>
          <dgm:resizeHandles val="exact"/>
        </dgm:presLayoutVars>
      </dgm:prSet>
      <dgm:spPr/>
    </dgm:pt>
    <dgm:pt modelId="{528B9087-76DC-41FE-B4F4-242C82FCF68F}" type="pres">
      <dgm:prSet presAssocID="{98A151F8-99FF-46F5-B832-C8A459206299}" presName="compNode" presStyleCnt="0"/>
      <dgm:spPr/>
    </dgm:pt>
    <dgm:pt modelId="{B94ADAF9-8297-48C1-AEB6-707443E53F99}" type="pres">
      <dgm:prSet presAssocID="{98A151F8-99FF-46F5-B832-C8A45920629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vel"/>
        </a:ext>
      </dgm:extLst>
    </dgm:pt>
    <dgm:pt modelId="{232D2501-729E-46EC-B979-04DC4EDE5C26}" type="pres">
      <dgm:prSet presAssocID="{98A151F8-99FF-46F5-B832-C8A459206299}" presName="spaceRect" presStyleCnt="0"/>
      <dgm:spPr/>
    </dgm:pt>
    <dgm:pt modelId="{44BC6370-C580-447B-9A55-D50EC75B95F8}" type="pres">
      <dgm:prSet presAssocID="{98A151F8-99FF-46F5-B832-C8A459206299}" presName="textRect" presStyleLbl="revTx" presStyleIdx="0" presStyleCnt="5">
        <dgm:presLayoutVars>
          <dgm:chMax val="1"/>
          <dgm:chPref val="1"/>
        </dgm:presLayoutVars>
      </dgm:prSet>
      <dgm:spPr/>
    </dgm:pt>
    <dgm:pt modelId="{D491F1A3-D4B9-4D57-934D-493FFE9759CC}" type="pres">
      <dgm:prSet presAssocID="{D44304B8-644C-4A04-87B1-16E0A71DB6B0}" presName="sibTrans" presStyleCnt="0"/>
      <dgm:spPr/>
    </dgm:pt>
    <dgm:pt modelId="{C955319C-8C7F-4D07-9485-C5B8BFAA10BA}" type="pres">
      <dgm:prSet presAssocID="{97CA3089-E8ED-447B-A47A-884A79918311}" presName="compNode" presStyleCnt="0"/>
      <dgm:spPr/>
    </dgm:pt>
    <dgm:pt modelId="{9E347067-DD1A-4894-9705-617EEA6E4125}" type="pres">
      <dgm:prSet presAssocID="{97CA3089-E8ED-447B-A47A-884A7991831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ilbox"/>
        </a:ext>
      </dgm:extLst>
    </dgm:pt>
    <dgm:pt modelId="{E3903CA6-ABAA-40DD-AC2D-BCF4DFC53DF3}" type="pres">
      <dgm:prSet presAssocID="{97CA3089-E8ED-447B-A47A-884A79918311}" presName="spaceRect" presStyleCnt="0"/>
      <dgm:spPr/>
    </dgm:pt>
    <dgm:pt modelId="{47AC0CA6-1CA3-41EF-8AED-52E372AA14E1}" type="pres">
      <dgm:prSet presAssocID="{97CA3089-E8ED-447B-A47A-884A79918311}" presName="textRect" presStyleLbl="revTx" presStyleIdx="1" presStyleCnt="5">
        <dgm:presLayoutVars>
          <dgm:chMax val="1"/>
          <dgm:chPref val="1"/>
        </dgm:presLayoutVars>
      </dgm:prSet>
      <dgm:spPr/>
    </dgm:pt>
    <dgm:pt modelId="{CCCDBDF9-28CB-4A7A-B529-F27FC4BB4F4C}" type="pres">
      <dgm:prSet presAssocID="{2571AC5C-BC33-4FDB-B450-DC71B2B8146C}" presName="sibTrans" presStyleCnt="0"/>
      <dgm:spPr/>
    </dgm:pt>
    <dgm:pt modelId="{120D7F83-AE6E-4204-AD90-262744EFC0F5}" type="pres">
      <dgm:prSet presAssocID="{4C558FF3-C644-4AAF-BCD9-C1839614909D}" presName="compNode" presStyleCnt="0"/>
      <dgm:spPr/>
    </dgm:pt>
    <dgm:pt modelId="{DA906014-5319-4A1F-B0F5-515BF6773254}" type="pres">
      <dgm:prSet presAssocID="{4C558FF3-C644-4AAF-BCD9-C1839614909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FD0CCBB4-4F9A-45C2-B982-4A0863E3E9D9}" type="pres">
      <dgm:prSet presAssocID="{4C558FF3-C644-4AAF-BCD9-C1839614909D}" presName="spaceRect" presStyleCnt="0"/>
      <dgm:spPr/>
    </dgm:pt>
    <dgm:pt modelId="{0549C413-CD0D-4F53-8DD5-4E9FB2A1E41D}" type="pres">
      <dgm:prSet presAssocID="{4C558FF3-C644-4AAF-BCD9-C1839614909D}" presName="textRect" presStyleLbl="revTx" presStyleIdx="2" presStyleCnt="5">
        <dgm:presLayoutVars>
          <dgm:chMax val="1"/>
          <dgm:chPref val="1"/>
        </dgm:presLayoutVars>
      </dgm:prSet>
      <dgm:spPr/>
    </dgm:pt>
    <dgm:pt modelId="{DE2248CD-B024-4392-B8E9-FAD769FB6EA0}" type="pres">
      <dgm:prSet presAssocID="{8C83B20F-8579-418B-9F17-12E0278F3CDF}" presName="sibTrans" presStyleCnt="0"/>
      <dgm:spPr/>
    </dgm:pt>
    <dgm:pt modelId="{BF939EF6-B966-4DA9-A554-756E17687D95}" type="pres">
      <dgm:prSet presAssocID="{D89D8EE7-7F8B-4CF4-922A-F233C772706D}" presName="compNode" presStyleCnt="0"/>
      <dgm:spPr/>
    </dgm:pt>
    <dgm:pt modelId="{5F3DF824-A3BB-4F3F-8E86-A27B26972CA2}" type="pres">
      <dgm:prSet presAssocID="{D89D8EE7-7F8B-4CF4-922A-F233C772706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a:ext>
      </dgm:extLst>
    </dgm:pt>
    <dgm:pt modelId="{E6A8325B-6926-4C85-B7A2-8DA52A40A4FA}" type="pres">
      <dgm:prSet presAssocID="{D89D8EE7-7F8B-4CF4-922A-F233C772706D}" presName="spaceRect" presStyleCnt="0"/>
      <dgm:spPr/>
    </dgm:pt>
    <dgm:pt modelId="{546CEA1E-E6FD-4D5E-AA00-279AF6BE6814}" type="pres">
      <dgm:prSet presAssocID="{D89D8EE7-7F8B-4CF4-922A-F233C772706D}" presName="textRect" presStyleLbl="revTx" presStyleIdx="3" presStyleCnt="5">
        <dgm:presLayoutVars>
          <dgm:chMax val="1"/>
          <dgm:chPref val="1"/>
        </dgm:presLayoutVars>
      </dgm:prSet>
      <dgm:spPr/>
    </dgm:pt>
    <dgm:pt modelId="{F58F8DA6-D6AC-45AC-93B8-98AAB8E40176}" type="pres">
      <dgm:prSet presAssocID="{BF84381C-EB19-4EE4-B7D5-21AA63544B7F}" presName="sibTrans" presStyleCnt="0"/>
      <dgm:spPr/>
    </dgm:pt>
    <dgm:pt modelId="{FA8ACE74-39C2-4C5E-97E6-FE940247DB93}" type="pres">
      <dgm:prSet presAssocID="{673924A0-6DDB-4059-881B-08BB426778AC}" presName="compNode" presStyleCnt="0"/>
      <dgm:spPr/>
    </dgm:pt>
    <dgm:pt modelId="{5A2E8B8A-913D-49BC-8748-38CA11716AFF}" type="pres">
      <dgm:prSet presAssocID="{673924A0-6DDB-4059-881B-08BB426778AC}"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ocument"/>
        </a:ext>
      </dgm:extLst>
    </dgm:pt>
    <dgm:pt modelId="{437A4F5E-3D1C-4620-96A8-9FDB0A4433A2}" type="pres">
      <dgm:prSet presAssocID="{673924A0-6DDB-4059-881B-08BB426778AC}" presName="spaceRect" presStyleCnt="0"/>
      <dgm:spPr/>
    </dgm:pt>
    <dgm:pt modelId="{6F9452F9-BF10-4278-997D-759715171B8B}" type="pres">
      <dgm:prSet presAssocID="{673924A0-6DDB-4059-881B-08BB426778AC}" presName="textRect" presStyleLbl="revTx" presStyleIdx="4" presStyleCnt="5">
        <dgm:presLayoutVars>
          <dgm:chMax val="1"/>
          <dgm:chPref val="1"/>
        </dgm:presLayoutVars>
      </dgm:prSet>
      <dgm:spPr/>
    </dgm:pt>
  </dgm:ptLst>
  <dgm:cxnLst>
    <dgm:cxn modelId="{C25AFC07-E7A6-4FE9-B338-8A9587FE6543}" type="presOf" srcId="{98A151F8-99FF-46F5-B832-C8A459206299}" destId="{44BC6370-C580-447B-9A55-D50EC75B95F8}" srcOrd="0" destOrd="0" presId="urn:microsoft.com/office/officeart/2018/2/layout/IconLabelList"/>
    <dgm:cxn modelId="{A129300A-34CD-4234-B4BE-10DEB51934A2}" srcId="{660D85B7-C3B9-4814-B421-D4B35B091635}" destId="{D89D8EE7-7F8B-4CF4-922A-F233C772706D}" srcOrd="3" destOrd="0" parTransId="{82340E77-B35D-4474-B0A3-BEF490352BF5}" sibTransId="{BF84381C-EB19-4EE4-B7D5-21AA63544B7F}"/>
    <dgm:cxn modelId="{783E620E-3D86-48D0-96C9-B6CB07CE69F7}" type="presOf" srcId="{660D85B7-C3B9-4814-B421-D4B35B091635}" destId="{A5DAF5A2-F938-4CBE-A4EA-0103CEA8FADB}" srcOrd="0" destOrd="0" presId="urn:microsoft.com/office/officeart/2018/2/layout/IconLabelList"/>
    <dgm:cxn modelId="{DA0A3B1D-0559-444F-96C6-F1AFAACD1C1F}" type="presOf" srcId="{4C558FF3-C644-4AAF-BCD9-C1839614909D}" destId="{0549C413-CD0D-4F53-8DD5-4E9FB2A1E41D}" srcOrd="0" destOrd="0" presId="urn:microsoft.com/office/officeart/2018/2/layout/IconLabelList"/>
    <dgm:cxn modelId="{37ABEF20-3F7C-491E-AD90-B82F9CADEFE8}" srcId="{660D85B7-C3B9-4814-B421-D4B35B091635}" destId="{4C558FF3-C644-4AAF-BCD9-C1839614909D}" srcOrd="2" destOrd="0" parTransId="{BBA162D2-9BF9-4167-A6B7-5A1BF5B33AE8}" sibTransId="{8C83B20F-8579-418B-9F17-12E0278F3CDF}"/>
    <dgm:cxn modelId="{BEEC7D61-C9C6-406F-8F46-A01D78016880}" type="presOf" srcId="{673924A0-6DDB-4059-881B-08BB426778AC}" destId="{6F9452F9-BF10-4278-997D-759715171B8B}" srcOrd="0" destOrd="0" presId="urn:microsoft.com/office/officeart/2018/2/layout/IconLabelList"/>
    <dgm:cxn modelId="{5B8E4D47-590F-483A-A247-0E40CC2E9E0D}" srcId="{660D85B7-C3B9-4814-B421-D4B35B091635}" destId="{97CA3089-E8ED-447B-A47A-884A79918311}" srcOrd="1" destOrd="0" parTransId="{C64AC5BB-DB10-4270-A2D8-F96B0307196F}" sibTransId="{2571AC5C-BC33-4FDB-B450-DC71B2B8146C}"/>
    <dgm:cxn modelId="{5BBECB48-AAA2-42C8-944B-E2375E2EC68D}" type="presOf" srcId="{D89D8EE7-7F8B-4CF4-922A-F233C772706D}" destId="{546CEA1E-E6FD-4D5E-AA00-279AF6BE6814}" srcOrd="0" destOrd="0" presId="urn:microsoft.com/office/officeart/2018/2/layout/IconLabelList"/>
    <dgm:cxn modelId="{E8924378-88DC-4580-9B95-94429D08FDF6}" type="presOf" srcId="{97CA3089-E8ED-447B-A47A-884A79918311}" destId="{47AC0CA6-1CA3-41EF-8AED-52E372AA14E1}" srcOrd="0" destOrd="0" presId="urn:microsoft.com/office/officeart/2018/2/layout/IconLabelList"/>
    <dgm:cxn modelId="{87A7C7B6-1220-4B71-AB17-E600780AA8F6}" srcId="{660D85B7-C3B9-4814-B421-D4B35B091635}" destId="{673924A0-6DDB-4059-881B-08BB426778AC}" srcOrd="4" destOrd="0" parTransId="{E0FBC3C2-DD5D-40C2-BE6F-D7AF149298D3}" sibTransId="{8E719B72-20A2-4B64-AA7A-20FB8FAA8C14}"/>
    <dgm:cxn modelId="{04F5A3F8-9F83-4879-8520-6A9591D6D23A}" srcId="{660D85B7-C3B9-4814-B421-D4B35B091635}" destId="{98A151F8-99FF-46F5-B832-C8A459206299}" srcOrd="0" destOrd="0" parTransId="{1322DEFE-96A5-4C0B-9E8B-93295E03146A}" sibTransId="{D44304B8-644C-4A04-87B1-16E0A71DB6B0}"/>
    <dgm:cxn modelId="{E4683BAD-AA03-4FBC-9D9E-8472E40ADA9C}" type="presParOf" srcId="{A5DAF5A2-F938-4CBE-A4EA-0103CEA8FADB}" destId="{528B9087-76DC-41FE-B4F4-242C82FCF68F}" srcOrd="0" destOrd="0" presId="urn:microsoft.com/office/officeart/2018/2/layout/IconLabelList"/>
    <dgm:cxn modelId="{0BD7EE24-9008-4A1E-97FD-A0575D74EB9B}" type="presParOf" srcId="{528B9087-76DC-41FE-B4F4-242C82FCF68F}" destId="{B94ADAF9-8297-48C1-AEB6-707443E53F99}" srcOrd="0" destOrd="0" presId="urn:microsoft.com/office/officeart/2018/2/layout/IconLabelList"/>
    <dgm:cxn modelId="{FBD1EE47-E298-472D-8DD4-815C993D509B}" type="presParOf" srcId="{528B9087-76DC-41FE-B4F4-242C82FCF68F}" destId="{232D2501-729E-46EC-B979-04DC4EDE5C26}" srcOrd="1" destOrd="0" presId="urn:microsoft.com/office/officeart/2018/2/layout/IconLabelList"/>
    <dgm:cxn modelId="{26307E06-C283-481D-B24D-C95F8C389D8B}" type="presParOf" srcId="{528B9087-76DC-41FE-B4F4-242C82FCF68F}" destId="{44BC6370-C580-447B-9A55-D50EC75B95F8}" srcOrd="2" destOrd="0" presId="urn:microsoft.com/office/officeart/2018/2/layout/IconLabelList"/>
    <dgm:cxn modelId="{7BE1161F-585F-44B6-88D3-803EB7AB1E4F}" type="presParOf" srcId="{A5DAF5A2-F938-4CBE-A4EA-0103CEA8FADB}" destId="{D491F1A3-D4B9-4D57-934D-493FFE9759CC}" srcOrd="1" destOrd="0" presId="urn:microsoft.com/office/officeart/2018/2/layout/IconLabelList"/>
    <dgm:cxn modelId="{17B60A8D-6A98-4893-817C-22E79316A452}" type="presParOf" srcId="{A5DAF5A2-F938-4CBE-A4EA-0103CEA8FADB}" destId="{C955319C-8C7F-4D07-9485-C5B8BFAA10BA}" srcOrd="2" destOrd="0" presId="urn:microsoft.com/office/officeart/2018/2/layout/IconLabelList"/>
    <dgm:cxn modelId="{04C7848A-2DDF-45BC-ACD2-0A3A32E3D00A}" type="presParOf" srcId="{C955319C-8C7F-4D07-9485-C5B8BFAA10BA}" destId="{9E347067-DD1A-4894-9705-617EEA6E4125}" srcOrd="0" destOrd="0" presId="urn:microsoft.com/office/officeart/2018/2/layout/IconLabelList"/>
    <dgm:cxn modelId="{76B5C7B6-BFCB-4207-8656-8ADE40B8E050}" type="presParOf" srcId="{C955319C-8C7F-4D07-9485-C5B8BFAA10BA}" destId="{E3903CA6-ABAA-40DD-AC2D-BCF4DFC53DF3}" srcOrd="1" destOrd="0" presId="urn:microsoft.com/office/officeart/2018/2/layout/IconLabelList"/>
    <dgm:cxn modelId="{913E0CF7-7F4D-4568-A35D-5DC1DE424374}" type="presParOf" srcId="{C955319C-8C7F-4D07-9485-C5B8BFAA10BA}" destId="{47AC0CA6-1CA3-41EF-8AED-52E372AA14E1}" srcOrd="2" destOrd="0" presId="urn:microsoft.com/office/officeart/2018/2/layout/IconLabelList"/>
    <dgm:cxn modelId="{6CCAE46E-5E62-495B-86FE-8C91D472B152}" type="presParOf" srcId="{A5DAF5A2-F938-4CBE-A4EA-0103CEA8FADB}" destId="{CCCDBDF9-28CB-4A7A-B529-F27FC4BB4F4C}" srcOrd="3" destOrd="0" presId="urn:microsoft.com/office/officeart/2018/2/layout/IconLabelList"/>
    <dgm:cxn modelId="{82CCB321-E843-4D06-8F7E-95A4092DC97D}" type="presParOf" srcId="{A5DAF5A2-F938-4CBE-A4EA-0103CEA8FADB}" destId="{120D7F83-AE6E-4204-AD90-262744EFC0F5}" srcOrd="4" destOrd="0" presId="urn:microsoft.com/office/officeart/2018/2/layout/IconLabelList"/>
    <dgm:cxn modelId="{19FF586F-28A6-48A2-92DC-82F9676A0078}" type="presParOf" srcId="{120D7F83-AE6E-4204-AD90-262744EFC0F5}" destId="{DA906014-5319-4A1F-B0F5-515BF6773254}" srcOrd="0" destOrd="0" presId="urn:microsoft.com/office/officeart/2018/2/layout/IconLabelList"/>
    <dgm:cxn modelId="{74BCAAF6-D5E3-433F-A8CF-4440BAEAC3E1}" type="presParOf" srcId="{120D7F83-AE6E-4204-AD90-262744EFC0F5}" destId="{FD0CCBB4-4F9A-45C2-B982-4A0863E3E9D9}" srcOrd="1" destOrd="0" presId="urn:microsoft.com/office/officeart/2018/2/layout/IconLabelList"/>
    <dgm:cxn modelId="{9778714E-6F35-4DE7-BE54-BD10797D5332}" type="presParOf" srcId="{120D7F83-AE6E-4204-AD90-262744EFC0F5}" destId="{0549C413-CD0D-4F53-8DD5-4E9FB2A1E41D}" srcOrd="2" destOrd="0" presId="urn:microsoft.com/office/officeart/2018/2/layout/IconLabelList"/>
    <dgm:cxn modelId="{9F1428F8-8C1D-45E8-A735-D16E0A20A3D9}" type="presParOf" srcId="{A5DAF5A2-F938-4CBE-A4EA-0103CEA8FADB}" destId="{DE2248CD-B024-4392-B8E9-FAD769FB6EA0}" srcOrd="5" destOrd="0" presId="urn:microsoft.com/office/officeart/2018/2/layout/IconLabelList"/>
    <dgm:cxn modelId="{4D1FD622-5D3E-4918-87C3-D0538EE06698}" type="presParOf" srcId="{A5DAF5A2-F938-4CBE-A4EA-0103CEA8FADB}" destId="{BF939EF6-B966-4DA9-A554-756E17687D95}" srcOrd="6" destOrd="0" presId="urn:microsoft.com/office/officeart/2018/2/layout/IconLabelList"/>
    <dgm:cxn modelId="{E3EF97A9-618C-4F95-BEEC-60CF060A97F9}" type="presParOf" srcId="{BF939EF6-B966-4DA9-A554-756E17687D95}" destId="{5F3DF824-A3BB-4F3F-8E86-A27B26972CA2}" srcOrd="0" destOrd="0" presId="urn:microsoft.com/office/officeart/2018/2/layout/IconLabelList"/>
    <dgm:cxn modelId="{5C735B1D-2752-4BAF-BE1F-A760CB039458}" type="presParOf" srcId="{BF939EF6-B966-4DA9-A554-756E17687D95}" destId="{E6A8325B-6926-4C85-B7A2-8DA52A40A4FA}" srcOrd="1" destOrd="0" presId="urn:microsoft.com/office/officeart/2018/2/layout/IconLabelList"/>
    <dgm:cxn modelId="{15FEF564-476D-4E9F-BD72-0A79C4AB14C4}" type="presParOf" srcId="{BF939EF6-B966-4DA9-A554-756E17687D95}" destId="{546CEA1E-E6FD-4D5E-AA00-279AF6BE6814}" srcOrd="2" destOrd="0" presId="urn:microsoft.com/office/officeart/2018/2/layout/IconLabelList"/>
    <dgm:cxn modelId="{4A85EF2A-218E-4AFF-A042-606E4ED30C11}" type="presParOf" srcId="{A5DAF5A2-F938-4CBE-A4EA-0103CEA8FADB}" destId="{F58F8DA6-D6AC-45AC-93B8-98AAB8E40176}" srcOrd="7" destOrd="0" presId="urn:microsoft.com/office/officeart/2018/2/layout/IconLabelList"/>
    <dgm:cxn modelId="{5D1BAE74-254A-4854-9448-5545E17A15DD}" type="presParOf" srcId="{A5DAF5A2-F938-4CBE-A4EA-0103CEA8FADB}" destId="{FA8ACE74-39C2-4C5E-97E6-FE940247DB93}" srcOrd="8" destOrd="0" presId="urn:microsoft.com/office/officeart/2018/2/layout/IconLabelList"/>
    <dgm:cxn modelId="{F62F562C-334A-4B05-B290-2D6B5E1B9B2F}" type="presParOf" srcId="{FA8ACE74-39C2-4C5E-97E6-FE940247DB93}" destId="{5A2E8B8A-913D-49BC-8748-38CA11716AFF}" srcOrd="0" destOrd="0" presId="urn:microsoft.com/office/officeart/2018/2/layout/IconLabelList"/>
    <dgm:cxn modelId="{22A0D5E1-4554-4A56-BFA0-A5EB2DF5B13A}" type="presParOf" srcId="{FA8ACE74-39C2-4C5E-97E6-FE940247DB93}" destId="{437A4F5E-3D1C-4620-96A8-9FDB0A4433A2}" srcOrd="1" destOrd="0" presId="urn:microsoft.com/office/officeart/2018/2/layout/IconLabelList"/>
    <dgm:cxn modelId="{D5E83D5A-E15A-4031-9990-576695609C78}" type="presParOf" srcId="{FA8ACE74-39C2-4C5E-97E6-FE940247DB93}" destId="{6F9452F9-BF10-4278-997D-759715171B8B}" srcOrd="2" destOrd="0" presId="urn:microsoft.com/office/officeart/2018/2/layout/IconLabel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12A844-D50C-4DC5-9E07-23D7A44AB53C}"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F6A0AF7-D24F-405E-B688-32644891950A}">
      <dgm:prSet/>
      <dgm:spPr/>
      <dgm:t>
        <a:bodyPr/>
        <a:lstStyle/>
        <a:p>
          <a:r>
            <a:rPr lang="es-MX"/>
            <a:t>Oficio dirigido al Director General de Administración o a la Dirección de Seguimiento de auditorías (esto se referirá en los oficios de solicitud de información)</a:t>
          </a:r>
          <a:endParaRPr lang="en-US"/>
        </a:p>
      </dgm:t>
    </dgm:pt>
    <dgm:pt modelId="{11978CA9-4780-460E-9100-9AA0C0CB6EF5}" type="parTrans" cxnId="{7E710760-562C-418C-A44B-ED3F2AD4693D}">
      <dgm:prSet/>
      <dgm:spPr/>
      <dgm:t>
        <a:bodyPr/>
        <a:lstStyle/>
        <a:p>
          <a:endParaRPr lang="en-US"/>
        </a:p>
      </dgm:t>
    </dgm:pt>
    <dgm:pt modelId="{2E968316-E290-4AF9-A4C5-FD6BFBAFA001}" type="sibTrans" cxnId="{7E710760-562C-418C-A44B-ED3F2AD4693D}">
      <dgm:prSet/>
      <dgm:spPr/>
      <dgm:t>
        <a:bodyPr/>
        <a:lstStyle/>
        <a:p>
          <a:endParaRPr lang="en-US"/>
        </a:p>
      </dgm:t>
    </dgm:pt>
    <dgm:pt modelId="{B2197ABB-ECD8-4041-B6F7-792742395553}">
      <dgm:prSet/>
      <dgm:spPr/>
      <dgm:t>
        <a:bodyPr/>
        <a:lstStyle/>
        <a:p>
          <a:r>
            <a:rPr lang="es-MX"/>
            <a:t>Relación de la información solicitada, de ser el caso se deberá dar respuesta con notas informativas, firmadas y rubricadas, indicando si contiene anexos de forma impresa o digital.</a:t>
          </a:r>
          <a:endParaRPr lang="en-US"/>
        </a:p>
      </dgm:t>
    </dgm:pt>
    <dgm:pt modelId="{4B5A12E5-8B94-4046-8A33-65599468FEA5}" type="parTrans" cxnId="{75E8D132-B3CD-40FF-B334-8C93EC677ACD}">
      <dgm:prSet/>
      <dgm:spPr/>
      <dgm:t>
        <a:bodyPr/>
        <a:lstStyle/>
        <a:p>
          <a:endParaRPr lang="en-US"/>
        </a:p>
      </dgm:t>
    </dgm:pt>
    <dgm:pt modelId="{E95A4A08-F345-4046-8414-92AA78C8DD68}" type="sibTrans" cxnId="{75E8D132-B3CD-40FF-B334-8C93EC677ACD}">
      <dgm:prSet/>
      <dgm:spPr/>
      <dgm:t>
        <a:bodyPr/>
        <a:lstStyle/>
        <a:p>
          <a:endParaRPr lang="en-US"/>
        </a:p>
      </dgm:t>
    </dgm:pt>
    <dgm:pt modelId="{79E593D7-6135-4BE0-AABE-44C12466B844}">
      <dgm:prSet/>
      <dgm:spPr/>
      <dgm:t>
        <a:bodyPr/>
        <a:lstStyle/>
        <a:p>
          <a:r>
            <a:rPr lang="es-MX"/>
            <a:t>En el caso de remitir CD´S deberán llevar etiqueta con datos de identificación, indicando el oficio al que son anexos así como ser firmados por el Titular del Área y el nombre del responsable de su elaboración.</a:t>
          </a:r>
          <a:endParaRPr lang="en-US"/>
        </a:p>
      </dgm:t>
    </dgm:pt>
    <dgm:pt modelId="{E1E4113E-49C6-4273-96B4-844E80E9B8D0}" type="parTrans" cxnId="{155676A6-D7FF-43AD-8D25-6012DDA61A52}">
      <dgm:prSet/>
      <dgm:spPr/>
      <dgm:t>
        <a:bodyPr/>
        <a:lstStyle/>
        <a:p>
          <a:endParaRPr lang="en-US"/>
        </a:p>
      </dgm:t>
    </dgm:pt>
    <dgm:pt modelId="{0E20E0DA-BE76-4BEC-8543-C048D8FE6CC8}" type="sibTrans" cxnId="{155676A6-D7FF-43AD-8D25-6012DDA61A52}">
      <dgm:prSet/>
      <dgm:spPr/>
      <dgm:t>
        <a:bodyPr/>
        <a:lstStyle/>
        <a:p>
          <a:endParaRPr lang="en-US"/>
        </a:p>
      </dgm:t>
    </dgm:pt>
    <dgm:pt modelId="{B3B2AAAA-FEF0-402B-8DF0-1C8CBF7EA597}" type="pres">
      <dgm:prSet presAssocID="{AF12A844-D50C-4DC5-9E07-23D7A44AB53C}" presName="root" presStyleCnt="0">
        <dgm:presLayoutVars>
          <dgm:dir/>
          <dgm:resizeHandles val="exact"/>
        </dgm:presLayoutVars>
      </dgm:prSet>
      <dgm:spPr/>
    </dgm:pt>
    <dgm:pt modelId="{97A441CC-89E3-428A-AAA2-F87725B0199A}" type="pres">
      <dgm:prSet presAssocID="{CF6A0AF7-D24F-405E-B688-32644891950A}" presName="compNode" presStyleCnt="0"/>
      <dgm:spPr/>
    </dgm:pt>
    <dgm:pt modelId="{4A9ED67E-6B6E-4533-BF7E-51039D448EF2}" type="pres">
      <dgm:prSet presAssocID="{CF6A0AF7-D24F-405E-B688-32644891950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BE36FD22-8BE7-45C4-AE1C-49A2A7E5280B}" type="pres">
      <dgm:prSet presAssocID="{CF6A0AF7-D24F-405E-B688-32644891950A}" presName="spaceRect" presStyleCnt="0"/>
      <dgm:spPr/>
    </dgm:pt>
    <dgm:pt modelId="{11C64F01-5C36-488D-826B-F9846843E27B}" type="pres">
      <dgm:prSet presAssocID="{CF6A0AF7-D24F-405E-B688-32644891950A}" presName="textRect" presStyleLbl="revTx" presStyleIdx="0" presStyleCnt="3">
        <dgm:presLayoutVars>
          <dgm:chMax val="1"/>
          <dgm:chPref val="1"/>
        </dgm:presLayoutVars>
      </dgm:prSet>
      <dgm:spPr/>
    </dgm:pt>
    <dgm:pt modelId="{D73E680E-91B1-4854-A553-ECC8D1BF02D8}" type="pres">
      <dgm:prSet presAssocID="{2E968316-E290-4AF9-A4C5-FD6BFBAFA001}" presName="sibTrans" presStyleCnt="0"/>
      <dgm:spPr/>
    </dgm:pt>
    <dgm:pt modelId="{9C386A7D-2426-4C83-9371-54E51E46AE30}" type="pres">
      <dgm:prSet presAssocID="{B2197ABB-ECD8-4041-B6F7-792742395553}" presName="compNode" presStyleCnt="0"/>
      <dgm:spPr/>
    </dgm:pt>
    <dgm:pt modelId="{2D02EB21-09AA-4D8C-A889-DA5CCBE0ED58}" type="pres">
      <dgm:prSet presAssocID="{B2197ABB-ECD8-4041-B6F7-79274239555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otes"/>
        </a:ext>
      </dgm:extLst>
    </dgm:pt>
    <dgm:pt modelId="{31DE1819-E0CA-4F95-BDD8-BFDE26808884}" type="pres">
      <dgm:prSet presAssocID="{B2197ABB-ECD8-4041-B6F7-792742395553}" presName="spaceRect" presStyleCnt="0"/>
      <dgm:spPr/>
    </dgm:pt>
    <dgm:pt modelId="{9E06D37E-BCA9-4E37-A167-1F254DCFF6EB}" type="pres">
      <dgm:prSet presAssocID="{B2197ABB-ECD8-4041-B6F7-792742395553}" presName="textRect" presStyleLbl="revTx" presStyleIdx="1" presStyleCnt="3">
        <dgm:presLayoutVars>
          <dgm:chMax val="1"/>
          <dgm:chPref val="1"/>
        </dgm:presLayoutVars>
      </dgm:prSet>
      <dgm:spPr/>
    </dgm:pt>
    <dgm:pt modelId="{2190D7A3-A891-48EA-AF7F-E8BCF5BF3174}" type="pres">
      <dgm:prSet presAssocID="{E95A4A08-F345-4046-8414-92AA78C8DD68}" presName="sibTrans" presStyleCnt="0"/>
      <dgm:spPr/>
    </dgm:pt>
    <dgm:pt modelId="{410EE9E4-9059-4EBD-BDC0-8C2D7BE5AD71}" type="pres">
      <dgm:prSet presAssocID="{79E593D7-6135-4BE0-AABE-44C12466B844}" presName="compNode" presStyleCnt="0"/>
      <dgm:spPr/>
    </dgm:pt>
    <dgm:pt modelId="{ABD34A79-69CE-4FD3-9A9B-5F368721644C}" type="pres">
      <dgm:prSet presAssocID="{79E593D7-6135-4BE0-AABE-44C12466B84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rning"/>
        </a:ext>
      </dgm:extLst>
    </dgm:pt>
    <dgm:pt modelId="{4068DD32-3118-4344-A7C8-8257A88C007B}" type="pres">
      <dgm:prSet presAssocID="{79E593D7-6135-4BE0-AABE-44C12466B844}" presName="spaceRect" presStyleCnt="0"/>
      <dgm:spPr/>
    </dgm:pt>
    <dgm:pt modelId="{40CD1BE9-6657-41CA-A84B-598AC11D2E5C}" type="pres">
      <dgm:prSet presAssocID="{79E593D7-6135-4BE0-AABE-44C12466B844}" presName="textRect" presStyleLbl="revTx" presStyleIdx="2" presStyleCnt="3">
        <dgm:presLayoutVars>
          <dgm:chMax val="1"/>
          <dgm:chPref val="1"/>
        </dgm:presLayoutVars>
      </dgm:prSet>
      <dgm:spPr/>
    </dgm:pt>
  </dgm:ptLst>
  <dgm:cxnLst>
    <dgm:cxn modelId="{75E8D132-B3CD-40FF-B334-8C93EC677ACD}" srcId="{AF12A844-D50C-4DC5-9E07-23D7A44AB53C}" destId="{B2197ABB-ECD8-4041-B6F7-792742395553}" srcOrd="1" destOrd="0" parTransId="{4B5A12E5-8B94-4046-8A33-65599468FEA5}" sibTransId="{E95A4A08-F345-4046-8414-92AA78C8DD68}"/>
    <dgm:cxn modelId="{7E710760-562C-418C-A44B-ED3F2AD4693D}" srcId="{AF12A844-D50C-4DC5-9E07-23D7A44AB53C}" destId="{CF6A0AF7-D24F-405E-B688-32644891950A}" srcOrd="0" destOrd="0" parTransId="{11978CA9-4780-460E-9100-9AA0C0CB6EF5}" sibTransId="{2E968316-E290-4AF9-A4C5-FD6BFBAFA001}"/>
    <dgm:cxn modelId="{D0BF5376-4E41-4EAC-A18D-1ECD1A2B18EF}" type="presOf" srcId="{B2197ABB-ECD8-4041-B6F7-792742395553}" destId="{9E06D37E-BCA9-4E37-A167-1F254DCFF6EB}" srcOrd="0" destOrd="0" presId="urn:microsoft.com/office/officeart/2018/2/layout/IconLabelList"/>
    <dgm:cxn modelId="{155676A6-D7FF-43AD-8D25-6012DDA61A52}" srcId="{AF12A844-D50C-4DC5-9E07-23D7A44AB53C}" destId="{79E593D7-6135-4BE0-AABE-44C12466B844}" srcOrd="2" destOrd="0" parTransId="{E1E4113E-49C6-4273-96B4-844E80E9B8D0}" sibTransId="{0E20E0DA-BE76-4BEC-8543-C048D8FE6CC8}"/>
    <dgm:cxn modelId="{BF5A81AF-5AB6-44B3-9871-8C5B3A862C55}" type="presOf" srcId="{CF6A0AF7-D24F-405E-B688-32644891950A}" destId="{11C64F01-5C36-488D-826B-F9846843E27B}" srcOrd="0" destOrd="0" presId="urn:microsoft.com/office/officeart/2018/2/layout/IconLabelList"/>
    <dgm:cxn modelId="{8C3E40C8-43CD-46D1-AA2D-B601F89B99E4}" type="presOf" srcId="{AF12A844-D50C-4DC5-9E07-23D7A44AB53C}" destId="{B3B2AAAA-FEF0-402B-8DF0-1C8CBF7EA597}" srcOrd="0" destOrd="0" presId="urn:microsoft.com/office/officeart/2018/2/layout/IconLabelList"/>
    <dgm:cxn modelId="{99ECD8CA-C468-4B7E-9EF9-344B2498A90E}" type="presOf" srcId="{79E593D7-6135-4BE0-AABE-44C12466B844}" destId="{40CD1BE9-6657-41CA-A84B-598AC11D2E5C}" srcOrd="0" destOrd="0" presId="urn:microsoft.com/office/officeart/2018/2/layout/IconLabelList"/>
    <dgm:cxn modelId="{BCBB6AB4-A53A-4EEB-84F6-70474507B845}" type="presParOf" srcId="{B3B2AAAA-FEF0-402B-8DF0-1C8CBF7EA597}" destId="{97A441CC-89E3-428A-AAA2-F87725B0199A}" srcOrd="0" destOrd="0" presId="urn:microsoft.com/office/officeart/2018/2/layout/IconLabelList"/>
    <dgm:cxn modelId="{4A4AA66C-413C-4E44-AE3D-2C5D08A1654F}" type="presParOf" srcId="{97A441CC-89E3-428A-AAA2-F87725B0199A}" destId="{4A9ED67E-6B6E-4533-BF7E-51039D448EF2}" srcOrd="0" destOrd="0" presId="urn:microsoft.com/office/officeart/2018/2/layout/IconLabelList"/>
    <dgm:cxn modelId="{50159244-6411-4C92-AB93-3882F46C66C3}" type="presParOf" srcId="{97A441CC-89E3-428A-AAA2-F87725B0199A}" destId="{BE36FD22-8BE7-45C4-AE1C-49A2A7E5280B}" srcOrd="1" destOrd="0" presId="urn:microsoft.com/office/officeart/2018/2/layout/IconLabelList"/>
    <dgm:cxn modelId="{2A1899FC-A3BD-4EF4-A321-F01A1BED4C34}" type="presParOf" srcId="{97A441CC-89E3-428A-AAA2-F87725B0199A}" destId="{11C64F01-5C36-488D-826B-F9846843E27B}" srcOrd="2" destOrd="0" presId="urn:microsoft.com/office/officeart/2018/2/layout/IconLabelList"/>
    <dgm:cxn modelId="{3B4C8C84-6DFA-4491-9398-0D9DC470C9A3}" type="presParOf" srcId="{B3B2AAAA-FEF0-402B-8DF0-1C8CBF7EA597}" destId="{D73E680E-91B1-4854-A553-ECC8D1BF02D8}" srcOrd="1" destOrd="0" presId="urn:microsoft.com/office/officeart/2018/2/layout/IconLabelList"/>
    <dgm:cxn modelId="{090C9B66-371D-4502-A771-5185CB77076F}" type="presParOf" srcId="{B3B2AAAA-FEF0-402B-8DF0-1C8CBF7EA597}" destId="{9C386A7D-2426-4C83-9371-54E51E46AE30}" srcOrd="2" destOrd="0" presId="urn:microsoft.com/office/officeart/2018/2/layout/IconLabelList"/>
    <dgm:cxn modelId="{46F9B0AE-ABE7-466A-8656-608F7B183E76}" type="presParOf" srcId="{9C386A7D-2426-4C83-9371-54E51E46AE30}" destId="{2D02EB21-09AA-4D8C-A889-DA5CCBE0ED58}" srcOrd="0" destOrd="0" presId="urn:microsoft.com/office/officeart/2018/2/layout/IconLabelList"/>
    <dgm:cxn modelId="{53278285-07D3-46C1-B879-DE867FF19AD3}" type="presParOf" srcId="{9C386A7D-2426-4C83-9371-54E51E46AE30}" destId="{31DE1819-E0CA-4F95-BDD8-BFDE26808884}" srcOrd="1" destOrd="0" presId="urn:microsoft.com/office/officeart/2018/2/layout/IconLabelList"/>
    <dgm:cxn modelId="{D585AA92-823B-4947-B7A8-74354CBB9928}" type="presParOf" srcId="{9C386A7D-2426-4C83-9371-54E51E46AE30}" destId="{9E06D37E-BCA9-4E37-A167-1F254DCFF6EB}" srcOrd="2" destOrd="0" presId="urn:microsoft.com/office/officeart/2018/2/layout/IconLabelList"/>
    <dgm:cxn modelId="{1EFA4574-D2BC-4D46-8C63-79891AB87863}" type="presParOf" srcId="{B3B2AAAA-FEF0-402B-8DF0-1C8CBF7EA597}" destId="{2190D7A3-A891-48EA-AF7F-E8BCF5BF3174}" srcOrd="3" destOrd="0" presId="urn:microsoft.com/office/officeart/2018/2/layout/IconLabelList"/>
    <dgm:cxn modelId="{5D973811-6F5E-447E-8E2C-99784579F2F1}" type="presParOf" srcId="{B3B2AAAA-FEF0-402B-8DF0-1C8CBF7EA597}" destId="{410EE9E4-9059-4EBD-BDC0-8C2D7BE5AD71}" srcOrd="4" destOrd="0" presId="urn:microsoft.com/office/officeart/2018/2/layout/IconLabelList"/>
    <dgm:cxn modelId="{8EDDB036-A8B4-4522-87F7-90832828C60C}" type="presParOf" srcId="{410EE9E4-9059-4EBD-BDC0-8C2D7BE5AD71}" destId="{ABD34A79-69CE-4FD3-9A9B-5F368721644C}" srcOrd="0" destOrd="0" presId="urn:microsoft.com/office/officeart/2018/2/layout/IconLabelList"/>
    <dgm:cxn modelId="{14E3649E-4B12-43C6-B9B3-36CF05AF6A1F}" type="presParOf" srcId="{410EE9E4-9059-4EBD-BDC0-8C2D7BE5AD71}" destId="{4068DD32-3118-4344-A7C8-8257A88C007B}" srcOrd="1" destOrd="0" presId="urn:microsoft.com/office/officeart/2018/2/layout/IconLabelList"/>
    <dgm:cxn modelId="{E7D9E090-3564-43B0-BE8F-25A22ACC26B7}" type="presParOf" srcId="{410EE9E4-9059-4EBD-BDC0-8C2D7BE5AD71}" destId="{40CD1BE9-6657-41CA-A84B-598AC11D2E5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ADAF9-8297-48C1-AEB6-707443E53F99}">
      <dsp:nvSpPr>
        <dsp:cNvPr id="0" name=""/>
        <dsp:cNvSpPr/>
      </dsp:nvSpPr>
      <dsp:spPr>
        <a:xfrm>
          <a:off x="907989" y="300428"/>
          <a:ext cx="604335" cy="60433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4BC6370-C580-447B-9A55-D50EC75B95F8}">
      <dsp:nvSpPr>
        <dsp:cNvPr id="0" name=""/>
        <dsp:cNvSpPr/>
      </dsp:nvSpPr>
      <dsp:spPr>
        <a:xfrm>
          <a:off x="538672" y="1124285"/>
          <a:ext cx="1342968" cy="53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MX" sz="1100" kern="1200" dirty="0"/>
            <a:t>Requerimiento del Órgano Fiscalizador</a:t>
          </a:r>
        </a:p>
      </dsp:txBody>
      <dsp:txXfrm>
        <a:off x="538672" y="1124285"/>
        <a:ext cx="1342968" cy="537187"/>
      </dsp:txXfrm>
    </dsp:sp>
    <dsp:sp modelId="{9E347067-DD1A-4894-9705-617EEA6E4125}">
      <dsp:nvSpPr>
        <dsp:cNvPr id="0" name=""/>
        <dsp:cNvSpPr/>
      </dsp:nvSpPr>
      <dsp:spPr>
        <a:xfrm>
          <a:off x="2485977" y="300428"/>
          <a:ext cx="604335" cy="6043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AC0CA6-1CA3-41EF-8AED-52E372AA14E1}">
      <dsp:nvSpPr>
        <dsp:cNvPr id="0" name=""/>
        <dsp:cNvSpPr/>
      </dsp:nvSpPr>
      <dsp:spPr>
        <a:xfrm>
          <a:off x="2116660" y="1124285"/>
          <a:ext cx="1342968" cy="53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MX" sz="1100" kern="1200" dirty="0"/>
            <a:t>Notificación al área por correo electrónico y mediante oficio.</a:t>
          </a:r>
        </a:p>
      </dsp:txBody>
      <dsp:txXfrm>
        <a:off x="2116660" y="1124285"/>
        <a:ext cx="1342968" cy="537187"/>
      </dsp:txXfrm>
    </dsp:sp>
    <dsp:sp modelId="{DA906014-5319-4A1F-B0F5-515BF6773254}">
      <dsp:nvSpPr>
        <dsp:cNvPr id="0" name=""/>
        <dsp:cNvSpPr/>
      </dsp:nvSpPr>
      <dsp:spPr>
        <a:xfrm>
          <a:off x="4063965" y="300428"/>
          <a:ext cx="604335" cy="60433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49C413-CD0D-4F53-8DD5-4E9FB2A1E41D}">
      <dsp:nvSpPr>
        <dsp:cNvPr id="0" name=""/>
        <dsp:cNvSpPr/>
      </dsp:nvSpPr>
      <dsp:spPr>
        <a:xfrm>
          <a:off x="3694649" y="1124285"/>
          <a:ext cx="1342968" cy="53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MX" sz="1100" kern="1200" dirty="0"/>
            <a:t>Entrega de la información por parte de la Unidad Responsable a esta DSA</a:t>
          </a:r>
        </a:p>
      </dsp:txBody>
      <dsp:txXfrm>
        <a:off x="3694649" y="1124285"/>
        <a:ext cx="1342968" cy="537187"/>
      </dsp:txXfrm>
    </dsp:sp>
    <dsp:sp modelId="{5F3DF824-A3BB-4F3F-8E86-A27B26972CA2}">
      <dsp:nvSpPr>
        <dsp:cNvPr id="0" name=""/>
        <dsp:cNvSpPr/>
      </dsp:nvSpPr>
      <dsp:spPr>
        <a:xfrm>
          <a:off x="5641953" y="300428"/>
          <a:ext cx="604335" cy="60433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6CEA1E-E6FD-4D5E-AA00-279AF6BE6814}">
      <dsp:nvSpPr>
        <dsp:cNvPr id="0" name=""/>
        <dsp:cNvSpPr/>
      </dsp:nvSpPr>
      <dsp:spPr>
        <a:xfrm>
          <a:off x="5272637" y="1124285"/>
          <a:ext cx="1342968" cy="53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MX" sz="1100" kern="1200" dirty="0"/>
            <a:t>Revisión de la Información por parte de la DSA</a:t>
          </a:r>
        </a:p>
      </dsp:txBody>
      <dsp:txXfrm>
        <a:off x="5272637" y="1124285"/>
        <a:ext cx="1342968" cy="537187"/>
      </dsp:txXfrm>
    </dsp:sp>
    <dsp:sp modelId="{5A2E8B8A-913D-49BC-8748-38CA11716AFF}">
      <dsp:nvSpPr>
        <dsp:cNvPr id="0" name=""/>
        <dsp:cNvSpPr/>
      </dsp:nvSpPr>
      <dsp:spPr>
        <a:xfrm>
          <a:off x="3274971" y="1997215"/>
          <a:ext cx="604335" cy="60433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9452F9-BF10-4278-997D-759715171B8B}">
      <dsp:nvSpPr>
        <dsp:cNvPr id="0" name=""/>
        <dsp:cNvSpPr/>
      </dsp:nvSpPr>
      <dsp:spPr>
        <a:xfrm>
          <a:off x="2905655" y="2821072"/>
          <a:ext cx="1342968" cy="537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s-MX" sz="1100" kern="1200" dirty="0"/>
            <a:t>Entrega de información al Órgano Fiscalizador</a:t>
          </a:r>
        </a:p>
      </dsp:txBody>
      <dsp:txXfrm>
        <a:off x="2905655" y="2821072"/>
        <a:ext cx="1342968" cy="5371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ED67E-6B6E-4533-BF7E-51039D448EF2}">
      <dsp:nvSpPr>
        <dsp:cNvPr id="0" name=""/>
        <dsp:cNvSpPr/>
      </dsp:nvSpPr>
      <dsp:spPr>
        <a:xfrm>
          <a:off x="938072" y="425888"/>
          <a:ext cx="1449518" cy="14495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1C64F01-5C36-488D-826B-F9846843E27B}">
      <dsp:nvSpPr>
        <dsp:cNvPr id="0" name=""/>
        <dsp:cNvSpPr/>
      </dsp:nvSpPr>
      <dsp:spPr>
        <a:xfrm>
          <a:off x="52256"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s-MX" sz="1200" kern="1200"/>
            <a:t>Oficio dirigido al Director General de Administración o a la Dirección de Seguimiento de auditorías (esto se referirá en los oficios de solicitud de información)</a:t>
          </a:r>
          <a:endParaRPr lang="en-US" sz="1200" kern="1200"/>
        </a:p>
      </dsp:txBody>
      <dsp:txXfrm>
        <a:off x="52256" y="2258388"/>
        <a:ext cx="3221151" cy="720000"/>
      </dsp:txXfrm>
    </dsp:sp>
    <dsp:sp modelId="{2D02EB21-09AA-4D8C-A889-DA5CCBE0ED58}">
      <dsp:nvSpPr>
        <dsp:cNvPr id="0" name=""/>
        <dsp:cNvSpPr/>
      </dsp:nvSpPr>
      <dsp:spPr>
        <a:xfrm>
          <a:off x="4722925" y="425888"/>
          <a:ext cx="1449518" cy="14495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E06D37E-BCA9-4E37-A167-1F254DCFF6EB}">
      <dsp:nvSpPr>
        <dsp:cNvPr id="0" name=""/>
        <dsp:cNvSpPr/>
      </dsp:nvSpPr>
      <dsp:spPr>
        <a:xfrm>
          <a:off x="3837109"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s-MX" sz="1200" kern="1200"/>
            <a:t>Relación de la información solicitada, de ser el caso se deberá dar respuesta con notas informativas, firmadas y rubricadas, indicando si contiene anexos de forma impresa o digital.</a:t>
          </a:r>
          <a:endParaRPr lang="en-US" sz="1200" kern="1200"/>
        </a:p>
      </dsp:txBody>
      <dsp:txXfrm>
        <a:off x="3837109" y="2258388"/>
        <a:ext cx="3221151" cy="720000"/>
      </dsp:txXfrm>
    </dsp:sp>
    <dsp:sp modelId="{ABD34A79-69CE-4FD3-9A9B-5F368721644C}">
      <dsp:nvSpPr>
        <dsp:cNvPr id="0" name=""/>
        <dsp:cNvSpPr/>
      </dsp:nvSpPr>
      <dsp:spPr>
        <a:xfrm>
          <a:off x="8507778" y="425888"/>
          <a:ext cx="1449518" cy="14495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CD1BE9-6657-41CA-A84B-598AC11D2E5C}">
      <dsp:nvSpPr>
        <dsp:cNvPr id="0" name=""/>
        <dsp:cNvSpPr/>
      </dsp:nvSpPr>
      <dsp:spPr>
        <a:xfrm>
          <a:off x="7621962" y="2258388"/>
          <a:ext cx="3221151"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pPr>
          <a:r>
            <a:rPr lang="es-MX" sz="1200" kern="1200"/>
            <a:t>En el caso de remitir CD´S deberán llevar etiqueta con datos de identificación, indicando el oficio al que son anexos así como ser firmados por el Titular del Área y el nombre del responsable de su elaboración.</a:t>
          </a:r>
          <a:endParaRPr lang="en-US" sz="1200" kern="1200"/>
        </a:p>
      </dsp:txBody>
      <dsp:txXfrm>
        <a:off x="7621962" y="2258388"/>
        <a:ext cx="3221151"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a:xfrm>
            <a:off x="2692397" y="5037663"/>
            <a:ext cx="5214635" cy="279400"/>
          </a:xfrm>
        </p:spPr>
        <p:txBody>
          <a:bodyPr/>
          <a:lstStyle/>
          <a:p>
            <a:endParaRPr lang="es-MX"/>
          </a:p>
        </p:txBody>
      </p:sp>
      <p:sp>
        <p:nvSpPr>
          <p:cNvPr id="6" name="Slide Number Placeholder 5"/>
          <p:cNvSpPr>
            <a:spLocks noGrp="1"/>
          </p:cNvSpPr>
          <p:nvPr>
            <p:ph type="sldNum" sz="quarter" idx="12"/>
          </p:nvPr>
        </p:nvSpPr>
        <p:spPr>
          <a:xfrm>
            <a:off x="8956900" y="5037663"/>
            <a:ext cx="551167" cy="279400"/>
          </a:xfrm>
        </p:spPr>
        <p:txBody>
          <a:bodyPr/>
          <a:lstStyle/>
          <a:p>
            <a:fld id="{4B8E31D8-395E-4E63-88BD-B38F16401327}" type="slidenum">
              <a:rPr lang="es-MX" smtClean="0"/>
              <a:t>‹Nº›</a:t>
            </a:fld>
            <a:endParaRPr lang="es-MX"/>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538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3400562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5991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1638964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5EE1614-E91A-4654-A82E-51ECE5548C11}" type="datetimeFigureOut">
              <a:rPr lang="es-MX" smtClean="0"/>
              <a:t>27/07/2023</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4B8E31D8-395E-4E63-88BD-B38F16401327}" type="slidenum">
              <a:rPr lang="es-MX" smtClean="0"/>
              <a:t>‹Nº›</a:t>
            </a:fld>
            <a:endParaRPr lang="es-MX"/>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1444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5EE1614-E91A-4654-A82E-51ECE5548C11}" type="datetimeFigureOut">
              <a:rPr lang="es-MX" smtClean="0"/>
              <a:t>27/07/2023</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4B8E31D8-395E-4E63-88BD-B38F16401327}" type="slidenum">
              <a:rPr lang="es-MX" smtClean="0"/>
              <a:t>‹Nº›</a:t>
            </a:fld>
            <a:endParaRPr lang="es-MX"/>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865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EE1614-E91A-4654-A82E-51ECE5548C11}" type="datetimeFigureOut">
              <a:rPr lang="es-MX" smtClean="0"/>
              <a:t>27/07/2023</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1466399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B8E31D8-395E-4E63-88BD-B38F16401327}" type="slidenum">
              <a:rPr lang="es-MX" smtClean="0"/>
              <a:t>‹Nº›</a:t>
            </a:fld>
            <a:endParaRPr lang="es-MX"/>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566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173844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5EE1614-E91A-4654-A82E-51ECE5548C11}" type="datetimeFigureOut">
              <a:rPr lang="es-MX" smtClean="0"/>
              <a:t>27/07/2023</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2789926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3693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4882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Tree>
    <p:extLst>
      <p:ext uri="{BB962C8B-B14F-4D97-AF65-F5344CB8AC3E}">
        <p14:creationId xmlns:p14="http://schemas.microsoft.com/office/powerpoint/2010/main" val="2993127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6436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782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447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5EE1614-E91A-4654-A82E-51ECE5548C11}" type="datetimeFigureOut">
              <a:rPr lang="es-MX" smtClean="0"/>
              <a:t>27/07/2023</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4B8E31D8-395E-4E63-88BD-B38F16401327}" type="slidenum">
              <a:rPr lang="es-MX" smtClean="0"/>
              <a:t>‹Nº›</a:t>
            </a:fld>
            <a:endParaRPr lang="es-MX"/>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02783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5EE1614-E91A-4654-A82E-51ECE5548C11}" type="datetimeFigureOut">
              <a:rPr lang="es-MX" smtClean="0"/>
              <a:t>27/07/2023</a:t>
            </a:fld>
            <a:endParaRPr lang="es-MX"/>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s-MX"/>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B8E31D8-395E-4E63-88BD-B38F16401327}" type="slidenum">
              <a:rPr lang="es-MX" smtClean="0"/>
              <a:t>‹Nº›</a:t>
            </a:fld>
            <a:endParaRPr lang="es-MX"/>
          </a:p>
        </p:txBody>
      </p:sp>
    </p:spTree>
    <p:extLst>
      <p:ext uri="{BB962C8B-B14F-4D97-AF65-F5344CB8AC3E}">
        <p14:creationId xmlns:p14="http://schemas.microsoft.com/office/powerpoint/2010/main" val="25323685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6.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mlemusr@cultura.gob.mx" TargetMode="Externa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D2429C-4EBE-434E-A65A-D8B04B31274F}"/>
              </a:ext>
            </a:extLst>
          </p:cNvPr>
          <p:cNvSpPr>
            <a:spLocks noGrp="1"/>
          </p:cNvSpPr>
          <p:nvPr>
            <p:ph type="ctrTitle"/>
          </p:nvPr>
        </p:nvSpPr>
        <p:spPr>
          <a:xfrm>
            <a:off x="2688192" y="1346200"/>
            <a:ext cx="6974915" cy="3329581"/>
          </a:xfrm>
        </p:spPr>
        <p:txBody>
          <a:bodyPr>
            <a:normAutofit/>
          </a:bodyPr>
          <a:lstStyle/>
          <a:p>
            <a:pPr>
              <a:lnSpc>
                <a:spcPct val="90000"/>
              </a:lnSpc>
            </a:pPr>
            <a:r>
              <a:rPr lang="es-MX" sz="5600" b="1" dirty="0"/>
              <a:t>Metodología para el análisis de causa-raíz de las observaciones</a:t>
            </a:r>
          </a:p>
        </p:txBody>
      </p:sp>
    </p:spTree>
    <p:extLst>
      <p:ext uri="{BB962C8B-B14F-4D97-AF65-F5344CB8AC3E}">
        <p14:creationId xmlns:p14="http://schemas.microsoft.com/office/powerpoint/2010/main" val="68807332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93942E-DC06-444E-AFB9-87D86B43D63C}"/>
              </a:ext>
            </a:extLst>
          </p:cNvPr>
          <p:cNvSpPr>
            <a:spLocks noGrp="1"/>
          </p:cNvSpPr>
          <p:nvPr>
            <p:ph type="title"/>
          </p:nvPr>
        </p:nvSpPr>
        <p:spPr>
          <a:xfrm>
            <a:off x="1103312" y="452718"/>
            <a:ext cx="8947522" cy="1400530"/>
          </a:xfrm>
        </p:spPr>
        <p:txBody>
          <a:bodyPr anchor="ctr">
            <a:normAutofit/>
          </a:bodyPr>
          <a:lstStyle/>
          <a:p>
            <a:r>
              <a:rPr lang="es-MX" dirty="0">
                <a:solidFill>
                  <a:schemeClr val="tx1"/>
                </a:solidFill>
              </a:rPr>
              <a:t>Objetivo</a:t>
            </a:r>
          </a:p>
        </p:txBody>
      </p:sp>
      <p:sp>
        <p:nvSpPr>
          <p:cNvPr id="3" name="Marcador de contenido 2">
            <a:extLst>
              <a:ext uri="{FF2B5EF4-FFF2-40B4-BE49-F238E27FC236}">
                <a16:creationId xmlns:a16="http://schemas.microsoft.com/office/drawing/2014/main" id="{59C80C69-583D-4471-9BE0-C326185554DF}"/>
              </a:ext>
            </a:extLst>
          </p:cNvPr>
          <p:cNvSpPr>
            <a:spLocks noGrp="1"/>
          </p:cNvSpPr>
          <p:nvPr>
            <p:ph idx="1"/>
          </p:nvPr>
        </p:nvSpPr>
        <p:spPr>
          <a:xfrm>
            <a:off x="1103312" y="2763520"/>
            <a:ext cx="8946541" cy="3484879"/>
          </a:xfrm>
        </p:spPr>
        <p:txBody>
          <a:bodyPr>
            <a:normAutofit/>
          </a:bodyPr>
          <a:lstStyle/>
          <a:p>
            <a:r>
              <a:rPr lang="es-MX" dirty="0"/>
              <a:t>Que la Secretaría de Cultura de cumplimiento al  Elemento de Control No.17, numeral 11, sección I, capítulo 3, del Acuerdo por el que se emiten las Disposiciones y el Manual Administrativo de Aplicación General en Materia de Control Interno, publicado en el DOF el 3 de noviembre de 2016.</a:t>
            </a:r>
          </a:p>
        </p:txBody>
      </p:sp>
    </p:spTree>
    <p:extLst>
      <p:ext uri="{BB962C8B-B14F-4D97-AF65-F5344CB8AC3E}">
        <p14:creationId xmlns:p14="http://schemas.microsoft.com/office/powerpoint/2010/main" val="211102266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5F9FD6-50DC-48CE-AC1D-630DB77E7AC5}"/>
              </a:ext>
            </a:extLst>
          </p:cNvPr>
          <p:cNvSpPr>
            <a:spLocks noGrp="1"/>
          </p:cNvSpPr>
          <p:nvPr>
            <p:ph type="title"/>
          </p:nvPr>
        </p:nvSpPr>
        <p:spPr>
          <a:xfrm>
            <a:off x="648930" y="629267"/>
            <a:ext cx="9252154" cy="1016654"/>
          </a:xfrm>
        </p:spPr>
        <p:txBody>
          <a:bodyPr>
            <a:normAutofit/>
          </a:bodyPr>
          <a:lstStyle/>
          <a:p>
            <a:r>
              <a:rPr lang="es-MX" b="1" dirty="0">
                <a:solidFill>
                  <a:schemeClr val="tx1"/>
                </a:solidFill>
              </a:rPr>
              <a:t>Órganos Fiscalizadores</a:t>
            </a:r>
          </a:p>
        </p:txBody>
      </p:sp>
      <p:sp>
        <p:nvSpPr>
          <p:cNvPr id="3" name="Marcador de contenido 2">
            <a:extLst>
              <a:ext uri="{FF2B5EF4-FFF2-40B4-BE49-F238E27FC236}">
                <a16:creationId xmlns:a16="http://schemas.microsoft.com/office/drawing/2014/main" id="{572039FC-EF12-4236-B85F-C69A8F65776D}"/>
              </a:ext>
            </a:extLst>
          </p:cNvPr>
          <p:cNvSpPr>
            <a:spLocks noGrp="1"/>
          </p:cNvSpPr>
          <p:nvPr>
            <p:ph idx="1"/>
          </p:nvPr>
        </p:nvSpPr>
        <p:spPr>
          <a:xfrm>
            <a:off x="648931" y="2548281"/>
            <a:ext cx="7153602" cy="3658689"/>
          </a:xfrm>
        </p:spPr>
        <p:txBody>
          <a:bodyPr>
            <a:normAutofit/>
          </a:bodyPr>
          <a:lstStyle/>
          <a:p>
            <a:r>
              <a:rPr lang="es-MX" dirty="0"/>
              <a:t>Auditoría Superior de la Federación</a:t>
            </a:r>
          </a:p>
          <a:p>
            <a:r>
              <a:rPr lang="es-MX" dirty="0"/>
              <a:t>Órgano Interno de Control</a:t>
            </a:r>
          </a:p>
          <a:p>
            <a:r>
              <a:rPr lang="es-MX" dirty="0"/>
              <a:t>Secretaría de la Función Pública</a:t>
            </a:r>
          </a:p>
          <a:p>
            <a:r>
              <a:rPr lang="es-MX" dirty="0"/>
              <a:t>Otras autoridades (Ministerios Públicos, Tesorería de la Federación, etc.) </a:t>
            </a:r>
          </a:p>
          <a:p>
            <a:endParaRPr lang="es-MX" dirty="0"/>
          </a:p>
        </p:txBody>
      </p:sp>
      <p:pic>
        <p:nvPicPr>
          <p:cNvPr id="7169" name="Imagen 550551635" descr="Texto&#10;&#10;Descripción generada automáticamente con confianza baja">
            <a:extLst>
              <a:ext uri="{FF2B5EF4-FFF2-40B4-BE49-F238E27FC236}">
                <a16:creationId xmlns:a16="http://schemas.microsoft.com/office/drawing/2014/main" id="{D3A4BB2B-0FAA-656D-3C6B-D4889BF1BD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2533" y="3384866"/>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7170" name="Imagen 819979638">
            <a:extLst>
              <a:ext uri="{FF2B5EF4-FFF2-40B4-BE49-F238E27FC236}">
                <a16:creationId xmlns:a16="http://schemas.microsoft.com/office/drawing/2014/main" id="{F196CCA7-0AC7-1A65-4188-7FCA5ECFB5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1104" y="3136900"/>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1A4AD88-9DBE-F36B-D2BB-A6030E1A22ED}"/>
              </a:ext>
            </a:extLst>
          </p:cNvPr>
          <p:cNvSpPr>
            <a:spLocks noChangeArrowheads="1"/>
          </p:cNvSpPr>
          <p:nvPr/>
        </p:nvSpPr>
        <p:spPr bwMode="auto">
          <a:xfrm>
            <a:off x="5447069" y="2514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4">
            <a:extLst>
              <a:ext uri="{FF2B5EF4-FFF2-40B4-BE49-F238E27FC236}">
                <a16:creationId xmlns:a16="http://schemas.microsoft.com/office/drawing/2014/main" id="{67AA48E9-597F-C801-6340-7F58F751A8B0}"/>
              </a:ext>
            </a:extLst>
          </p:cNvPr>
          <p:cNvSpPr>
            <a:spLocks noChangeArrowheads="1"/>
          </p:cNvSpPr>
          <p:nvPr/>
        </p:nvSpPr>
        <p:spPr bwMode="auto">
          <a:xfrm>
            <a:off x="5447069" y="2971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7" name="Rectangle 5">
            <a:extLst>
              <a:ext uri="{FF2B5EF4-FFF2-40B4-BE49-F238E27FC236}">
                <a16:creationId xmlns:a16="http://schemas.microsoft.com/office/drawing/2014/main" id="{0ABB2E83-821A-85F8-5230-C57B6122917A}"/>
              </a:ext>
            </a:extLst>
          </p:cNvPr>
          <p:cNvSpPr>
            <a:spLocks noChangeArrowheads="1"/>
          </p:cNvSpPr>
          <p:nvPr/>
        </p:nvSpPr>
        <p:spPr bwMode="auto">
          <a:xfrm>
            <a:off x="5447069" y="3429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293327221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0D7DEE-8FAB-4FF9-91EF-9E2A3F413800}"/>
              </a:ext>
            </a:extLst>
          </p:cNvPr>
          <p:cNvSpPr>
            <a:spLocks noGrp="1"/>
          </p:cNvSpPr>
          <p:nvPr>
            <p:ph type="title"/>
          </p:nvPr>
        </p:nvSpPr>
        <p:spPr>
          <a:xfrm>
            <a:off x="648930" y="629267"/>
            <a:ext cx="9252154" cy="1016654"/>
          </a:xfrm>
        </p:spPr>
        <p:txBody>
          <a:bodyPr>
            <a:normAutofit/>
          </a:bodyPr>
          <a:lstStyle/>
          <a:p>
            <a:r>
              <a:rPr lang="es-MX" b="1" dirty="0">
                <a:solidFill>
                  <a:schemeClr val="tx1"/>
                </a:solidFill>
              </a:rPr>
              <a:t>Tipos de Requerimiento</a:t>
            </a:r>
          </a:p>
        </p:txBody>
      </p:sp>
      <p:sp>
        <p:nvSpPr>
          <p:cNvPr id="3" name="Marcador de contenido 2">
            <a:extLst>
              <a:ext uri="{FF2B5EF4-FFF2-40B4-BE49-F238E27FC236}">
                <a16:creationId xmlns:a16="http://schemas.microsoft.com/office/drawing/2014/main" id="{BD77041D-0654-44B5-A9F9-B48A3D407455}"/>
              </a:ext>
            </a:extLst>
          </p:cNvPr>
          <p:cNvSpPr>
            <a:spLocks noGrp="1"/>
          </p:cNvSpPr>
          <p:nvPr>
            <p:ph idx="1"/>
          </p:nvPr>
        </p:nvSpPr>
        <p:spPr>
          <a:xfrm>
            <a:off x="4389416" y="2548281"/>
            <a:ext cx="7154279" cy="3658689"/>
          </a:xfrm>
        </p:spPr>
        <p:txBody>
          <a:bodyPr>
            <a:normAutofit/>
          </a:bodyPr>
          <a:lstStyle/>
          <a:p>
            <a:pPr>
              <a:buFont typeface="Wingdings" panose="05000000000000000000" pitchFamily="2" charset="2"/>
              <a:buChar char="Ø"/>
            </a:pPr>
            <a:r>
              <a:rPr lang="es-MX" dirty="0"/>
              <a:t>Auditorías Internas, Externas y Transversales</a:t>
            </a:r>
          </a:p>
          <a:p>
            <a:pPr>
              <a:buFont typeface="Wingdings" panose="05000000000000000000" pitchFamily="2" charset="2"/>
              <a:buChar char="Ø"/>
            </a:pPr>
            <a:r>
              <a:rPr lang="es-MX" dirty="0"/>
              <a:t>Visitas de Inspección</a:t>
            </a:r>
          </a:p>
          <a:p>
            <a:pPr>
              <a:buFont typeface="Wingdings" panose="05000000000000000000" pitchFamily="2" charset="2"/>
              <a:buChar char="Ø"/>
            </a:pPr>
            <a:r>
              <a:rPr lang="es-MX" dirty="0"/>
              <a:t>Requerimiento del Órgano Interno de Control (Área de Quejas y Responsabilidades).</a:t>
            </a:r>
          </a:p>
          <a:p>
            <a:pPr>
              <a:buFont typeface="Wingdings" panose="05000000000000000000" pitchFamily="2" charset="2"/>
              <a:buChar char="Ø"/>
            </a:pPr>
            <a:r>
              <a:rPr lang="es-MX" dirty="0"/>
              <a:t>Solicitudes especificas de algún otra entidad fiscalizadora.</a:t>
            </a:r>
          </a:p>
          <a:p>
            <a:pPr>
              <a:buFont typeface="Wingdings" panose="05000000000000000000" pitchFamily="2" charset="2"/>
              <a:buChar char="Ø"/>
            </a:pPr>
            <a:endParaRPr lang="es-MX" dirty="0"/>
          </a:p>
          <a:p>
            <a:endParaRPr lang="es-MX" dirty="0"/>
          </a:p>
        </p:txBody>
      </p:sp>
      <p:pic>
        <p:nvPicPr>
          <p:cNvPr id="8193" name="Imagen 550551635" descr="Texto&#10;&#10;Descripción generada automáticamente con confianza baja">
            <a:extLst>
              <a:ext uri="{FF2B5EF4-FFF2-40B4-BE49-F238E27FC236}">
                <a16:creationId xmlns:a16="http://schemas.microsoft.com/office/drawing/2014/main" id="{41AB0E21-A7BF-E2F3-2290-B6CC29ABC3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105" y="3487737"/>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8194" name="Imagen 819979638">
            <a:extLst>
              <a:ext uri="{FF2B5EF4-FFF2-40B4-BE49-F238E27FC236}">
                <a16:creationId xmlns:a16="http://schemas.microsoft.com/office/drawing/2014/main" id="{57EB1493-84BE-B9D1-58DE-E1AB6C0D67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4053" y="3373437"/>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7D22A67-DE44-A2CC-C636-01664411E5E1}"/>
              </a:ext>
            </a:extLst>
          </p:cNvPr>
          <p:cNvSpPr>
            <a:spLocks noChangeArrowheads="1"/>
          </p:cNvSpPr>
          <p:nvPr/>
        </p:nvSpPr>
        <p:spPr bwMode="auto">
          <a:xfrm>
            <a:off x="648305" y="24590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4">
            <a:extLst>
              <a:ext uri="{FF2B5EF4-FFF2-40B4-BE49-F238E27FC236}">
                <a16:creationId xmlns:a16="http://schemas.microsoft.com/office/drawing/2014/main" id="{316C5E6A-DA7C-86D9-DA04-665BFB9E070C}"/>
              </a:ext>
            </a:extLst>
          </p:cNvPr>
          <p:cNvSpPr>
            <a:spLocks noChangeArrowheads="1"/>
          </p:cNvSpPr>
          <p:nvPr/>
        </p:nvSpPr>
        <p:spPr bwMode="auto">
          <a:xfrm>
            <a:off x="648305" y="29162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5">
            <a:extLst>
              <a:ext uri="{FF2B5EF4-FFF2-40B4-BE49-F238E27FC236}">
                <a16:creationId xmlns:a16="http://schemas.microsoft.com/office/drawing/2014/main" id="{2699E1F7-3E1E-BA58-B4F9-5945E93E7758}"/>
              </a:ext>
            </a:extLst>
          </p:cNvPr>
          <p:cNvSpPr>
            <a:spLocks noChangeArrowheads="1"/>
          </p:cNvSpPr>
          <p:nvPr/>
        </p:nvSpPr>
        <p:spPr bwMode="auto">
          <a:xfrm>
            <a:off x="648305" y="33734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306343573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565E3FB-0E67-42D6-8315-AB9E075CB096}"/>
              </a:ext>
            </a:extLst>
          </p:cNvPr>
          <p:cNvSpPr>
            <a:spLocks noGrp="1"/>
          </p:cNvSpPr>
          <p:nvPr>
            <p:ph idx="1"/>
          </p:nvPr>
        </p:nvSpPr>
        <p:spPr/>
        <p:txBody>
          <a:bodyPr>
            <a:normAutofit fontScale="70000" lnSpcReduction="20000"/>
          </a:bodyPr>
          <a:lstStyle/>
          <a:p>
            <a:pPr algn="just"/>
            <a:r>
              <a:rPr lang="es-MX" sz="2600" b="1" dirty="0"/>
              <a:t>Auditoría Interna </a:t>
            </a:r>
            <a:r>
              <a:rPr lang="es-MX" sz="2600" dirty="0"/>
              <a:t>practicadas a las Unidades Administrativas adscritas a la Dirección General de Administración y a la Unidad de Administración de Finanzas de esta Dependencia realizadas por el </a:t>
            </a:r>
            <a:r>
              <a:rPr lang="es-MX" sz="2600" b="1" dirty="0"/>
              <a:t>Órgano Interno de Control.</a:t>
            </a:r>
          </a:p>
          <a:p>
            <a:pPr marL="0" indent="0" algn="just">
              <a:buNone/>
            </a:pPr>
            <a:endParaRPr lang="es-MX" sz="2600" b="1" dirty="0"/>
          </a:p>
          <a:p>
            <a:pPr algn="just"/>
            <a:r>
              <a:rPr lang="es-MX" sz="2600" b="1" dirty="0"/>
              <a:t>Auditoría Externa: </a:t>
            </a:r>
            <a:r>
              <a:rPr lang="es-MX" sz="2600" dirty="0"/>
              <a:t>practicadas a las Unidades Administrativas, Órganos Desconcentrados, Descentralizados y Entidades Paraestatales de esta Dependencia realizadas por la </a:t>
            </a:r>
            <a:r>
              <a:rPr lang="es-MX" sz="2600" b="1" dirty="0"/>
              <a:t>Auditoría Superior de la Federación y Secretaría de la Función Pública. </a:t>
            </a:r>
          </a:p>
          <a:p>
            <a:pPr marL="0" indent="0" algn="just">
              <a:buNone/>
            </a:pPr>
            <a:endParaRPr lang="es-MX" sz="2600" b="1" dirty="0"/>
          </a:p>
          <a:p>
            <a:pPr algn="just"/>
            <a:r>
              <a:rPr lang="es-MX" sz="2600" b="1" dirty="0"/>
              <a:t>Auditoría Transversales: </a:t>
            </a:r>
            <a:r>
              <a:rPr lang="es-MX" sz="2600" dirty="0"/>
              <a:t>Auditorías practicadas al Gobierno Federal a los programas en los que esta Secretaría sea participe realizados por la </a:t>
            </a:r>
            <a:r>
              <a:rPr lang="es-MX" sz="2600" b="1" dirty="0"/>
              <a:t>Auditoría Superior de la Federación y Secretaría de la Función Pública. </a:t>
            </a:r>
          </a:p>
          <a:p>
            <a:pPr marL="0" indent="0">
              <a:buNone/>
            </a:pPr>
            <a:endParaRPr lang="es-MX" b="1" dirty="0"/>
          </a:p>
        </p:txBody>
      </p:sp>
      <p:pic>
        <p:nvPicPr>
          <p:cNvPr id="9217" name="Imagen 550551635" descr="Texto&#10;&#10;Descripción generada automáticamente con confianza baja">
            <a:extLst>
              <a:ext uri="{FF2B5EF4-FFF2-40B4-BE49-F238E27FC236}">
                <a16:creationId xmlns:a16="http://schemas.microsoft.com/office/drawing/2014/main" id="{AE2D799B-7076-BEFE-C60F-076C51CF0A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8762" y="1508990"/>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9218" name="Imagen 819979638">
            <a:extLst>
              <a:ext uri="{FF2B5EF4-FFF2-40B4-BE49-F238E27FC236}">
                <a16:creationId xmlns:a16="http://schemas.microsoft.com/office/drawing/2014/main" id="{B28F6C71-0664-5E7B-1361-E1FE7783D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075603"/>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39DAB0A0-4B20-8D80-C524-2E733AF82FB1}"/>
              </a:ext>
            </a:extLst>
          </p:cNvPr>
          <p:cNvSpPr>
            <a:spLocks noChangeArrowheads="1"/>
          </p:cNvSpPr>
          <p:nvPr/>
        </p:nvSpPr>
        <p:spPr bwMode="auto">
          <a:xfrm>
            <a:off x="1477962" y="48029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4">
            <a:extLst>
              <a:ext uri="{FF2B5EF4-FFF2-40B4-BE49-F238E27FC236}">
                <a16:creationId xmlns:a16="http://schemas.microsoft.com/office/drawing/2014/main" id="{C3096116-2D42-598A-37EA-A819C209E82E}"/>
              </a:ext>
            </a:extLst>
          </p:cNvPr>
          <p:cNvSpPr>
            <a:spLocks noChangeArrowheads="1"/>
          </p:cNvSpPr>
          <p:nvPr/>
        </p:nvSpPr>
        <p:spPr bwMode="auto">
          <a:xfrm>
            <a:off x="1477962" y="93749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5">
            <a:extLst>
              <a:ext uri="{FF2B5EF4-FFF2-40B4-BE49-F238E27FC236}">
                <a16:creationId xmlns:a16="http://schemas.microsoft.com/office/drawing/2014/main" id="{8928B699-7C32-5644-6CD3-FAF3534F5DF5}"/>
              </a:ext>
            </a:extLst>
          </p:cNvPr>
          <p:cNvSpPr>
            <a:spLocks noChangeArrowheads="1"/>
          </p:cNvSpPr>
          <p:nvPr/>
        </p:nvSpPr>
        <p:spPr bwMode="auto">
          <a:xfrm>
            <a:off x="1477962" y="139469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60742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99C5E5F-34FE-4D03-9548-1B6EBF26A0C6}"/>
              </a:ext>
            </a:extLst>
          </p:cNvPr>
          <p:cNvSpPr>
            <a:spLocks noGrp="1"/>
          </p:cNvSpPr>
          <p:nvPr>
            <p:ph idx="1"/>
          </p:nvPr>
        </p:nvSpPr>
        <p:spPr/>
        <p:txBody>
          <a:bodyPr>
            <a:normAutofit lnSpcReduction="10000"/>
          </a:bodyPr>
          <a:lstStyle/>
          <a:p>
            <a:r>
              <a:rPr lang="es-MX" b="1" dirty="0"/>
              <a:t>Visitas de Inspección </a:t>
            </a:r>
            <a:r>
              <a:rPr lang="es-MX" dirty="0"/>
              <a:t>practicadas a las Unidades adscritas a la Dirección General de Administración y a la Unidad de Administración de Finanzas realizadas por el </a:t>
            </a:r>
            <a:r>
              <a:rPr lang="es-MX" b="1" dirty="0"/>
              <a:t>Órgano Interno de Control y Secretaría de la Función Pública.</a:t>
            </a:r>
          </a:p>
          <a:p>
            <a:pPr marL="0" indent="0">
              <a:buNone/>
            </a:pPr>
            <a:endParaRPr lang="es-MX" b="1" dirty="0"/>
          </a:p>
          <a:p>
            <a:r>
              <a:rPr lang="es-MX" dirty="0"/>
              <a:t> </a:t>
            </a:r>
            <a:r>
              <a:rPr lang="es-MX" b="1" dirty="0"/>
              <a:t>Requerimiento del Órgano Interno de Control (Área de Quejas y Responsabilidades)</a:t>
            </a:r>
            <a:r>
              <a:rPr lang="es-MX" dirty="0"/>
              <a:t> solicitados a las Unidades adscritas a la Dirección General de Administración y a la Unidad de Administración de Finanzas.</a:t>
            </a:r>
          </a:p>
          <a:p>
            <a:endParaRPr lang="es-MX" dirty="0"/>
          </a:p>
        </p:txBody>
      </p:sp>
      <p:pic>
        <p:nvPicPr>
          <p:cNvPr id="2054" name="Imagen 550551635" descr="Texto&#10;&#10;Descripción generada automáticamente con confianza baja">
            <a:extLst>
              <a:ext uri="{FF2B5EF4-FFF2-40B4-BE49-F238E27FC236}">
                <a16:creationId xmlns:a16="http://schemas.microsoft.com/office/drawing/2014/main" id="{E349781D-592F-FE53-3213-A86669CA91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163" y="1213258"/>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2055" name="Imagen 819979638">
            <a:extLst>
              <a:ext uri="{FF2B5EF4-FFF2-40B4-BE49-F238E27FC236}">
                <a16:creationId xmlns:a16="http://schemas.microsoft.com/office/drawing/2014/main" id="{901F6E45-8DE4-AE94-22F6-9F9A0A11C5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4401" y="779871"/>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B73391F9-5261-7F48-30B7-B0E5A105944F}"/>
              </a:ext>
            </a:extLst>
          </p:cNvPr>
          <p:cNvSpPr>
            <a:spLocks noChangeArrowheads="1"/>
          </p:cNvSpPr>
          <p:nvPr/>
        </p:nvSpPr>
        <p:spPr bwMode="auto">
          <a:xfrm>
            <a:off x="2466363" y="18455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8" name="Rectangle 9">
            <a:extLst>
              <a:ext uri="{FF2B5EF4-FFF2-40B4-BE49-F238E27FC236}">
                <a16:creationId xmlns:a16="http://schemas.microsoft.com/office/drawing/2014/main" id="{7FD1E598-D7BE-B5E1-20F0-C4721C8742D0}"/>
              </a:ext>
            </a:extLst>
          </p:cNvPr>
          <p:cNvSpPr>
            <a:spLocks noChangeArrowheads="1"/>
          </p:cNvSpPr>
          <p:nvPr/>
        </p:nvSpPr>
        <p:spPr bwMode="auto">
          <a:xfrm>
            <a:off x="2466363" y="64175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9" name="Rectangle 10">
            <a:extLst>
              <a:ext uri="{FF2B5EF4-FFF2-40B4-BE49-F238E27FC236}">
                <a16:creationId xmlns:a16="http://schemas.microsoft.com/office/drawing/2014/main" id="{9BE4188F-1C6C-7C1F-2F2A-645030DB4EC0}"/>
              </a:ext>
            </a:extLst>
          </p:cNvPr>
          <p:cNvSpPr>
            <a:spLocks noChangeArrowheads="1"/>
          </p:cNvSpPr>
          <p:nvPr/>
        </p:nvSpPr>
        <p:spPr bwMode="auto">
          <a:xfrm>
            <a:off x="2466363" y="109895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66280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199D36-6AE7-4D8B-8343-603172E056F3}"/>
              </a:ext>
            </a:extLst>
          </p:cNvPr>
          <p:cNvSpPr>
            <a:spLocks noGrp="1"/>
          </p:cNvSpPr>
          <p:nvPr>
            <p:ph type="title"/>
          </p:nvPr>
        </p:nvSpPr>
        <p:spPr>
          <a:xfrm>
            <a:off x="648930" y="629267"/>
            <a:ext cx="9252154" cy="1016654"/>
          </a:xfrm>
        </p:spPr>
        <p:txBody>
          <a:bodyPr>
            <a:normAutofit/>
          </a:bodyPr>
          <a:lstStyle/>
          <a:p>
            <a:r>
              <a:rPr lang="es-MX" b="1" dirty="0">
                <a:solidFill>
                  <a:schemeClr val="tx1"/>
                </a:solidFill>
              </a:rPr>
              <a:t>Proceso de las solicitudes </a:t>
            </a:r>
          </a:p>
        </p:txBody>
      </p:sp>
      <p:graphicFrame>
        <p:nvGraphicFramePr>
          <p:cNvPr id="4" name="Marcador de contenido 3">
            <a:extLst>
              <a:ext uri="{FF2B5EF4-FFF2-40B4-BE49-F238E27FC236}">
                <a16:creationId xmlns:a16="http://schemas.microsoft.com/office/drawing/2014/main" id="{1951A3B7-25E6-4163-8B09-44D4230F6436}"/>
              </a:ext>
            </a:extLst>
          </p:cNvPr>
          <p:cNvGraphicFramePr>
            <a:graphicFrameLocks noGrp="1"/>
          </p:cNvGraphicFramePr>
          <p:nvPr>
            <p:ph idx="1"/>
            <p:extLst>
              <p:ext uri="{D42A27DB-BD31-4B8C-83A1-F6EECF244321}">
                <p14:modId xmlns:p14="http://schemas.microsoft.com/office/powerpoint/2010/main" val="3963276252"/>
              </p:ext>
            </p:extLst>
          </p:nvPr>
        </p:nvGraphicFramePr>
        <p:xfrm>
          <a:off x="4389416" y="2548281"/>
          <a:ext cx="7154279" cy="3658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a:extLst>
              <a:ext uri="{FF2B5EF4-FFF2-40B4-BE49-F238E27FC236}">
                <a16:creationId xmlns:a16="http://schemas.microsoft.com/office/drawing/2014/main" id="{E751BB91-7327-4AE0-B02C-D529E2629269}"/>
              </a:ext>
            </a:extLst>
          </p:cNvPr>
          <p:cNvPicPr/>
          <p:nvPr/>
        </p:nvPicPr>
        <p:blipFill>
          <a:blip r:embed="rId7">
            <a:extLst>
              <a:ext uri="{28A0092B-C50C-407E-A947-70E740481C1C}">
                <a14:useLocalDpi xmlns:a14="http://schemas.microsoft.com/office/drawing/2010/main" val="0"/>
              </a:ext>
            </a:extLst>
          </a:blip>
          <a:stretch>
            <a:fillRect/>
          </a:stretch>
        </p:blipFill>
        <p:spPr>
          <a:xfrm>
            <a:off x="331326" y="4399243"/>
            <a:ext cx="5534216" cy="1443996"/>
          </a:xfrm>
          <a:prstGeom prst="rect">
            <a:avLst/>
          </a:prstGeom>
        </p:spPr>
      </p:pic>
    </p:spTree>
    <p:extLst>
      <p:ext uri="{BB962C8B-B14F-4D97-AF65-F5344CB8AC3E}">
        <p14:creationId xmlns:p14="http://schemas.microsoft.com/office/powerpoint/2010/main" val="1122528253"/>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49455E-F852-4469-8E2F-C0EEAA133EFE}"/>
              </a:ext>
            </a:extLst>
          </p:cNvPr>
          <p:cNvSpPr>
            <a:spLocks noGrp="1"/>
          </p:cNvSpPr>
          <p:nvPr>
            <p:ph type="title"/>
          </p:nvPr>
        </p:nvSpPr>
        <p:spPr>
          <a:xfrm>
            <a:off x="648931" y="629266"/>
            <a:ext cx="4166510" cy="1622321"/>
          </a:xfrm>
        </p:spPr>
        <p:txBody>
          <a:bodyPr>
            <a:normAutofit/>
          </a:bodyPr>
          <a:lstStyle/>
          <a:p>
            <a:r>
              <a:rPr lang="es-MX" b="1" dirty="0">
                <a:solidFill>
                  <a:schemeClr val="tx1"/>
                </a:solidFill>
              </a:rPr>
              <a:t>Plazos </a:t>
            </a:r>
          </a:p>
        </p:txBody>
      </p:sp>
      <p:sp>
        <p:nvSpPr>
          <p:cNvPr id="3" name="Marcador de contenido 2">
            <a:extLst>
              <a:ext uri="{FF2B5EF4-FFF2-40B4-BE49-F238E27FC236}">
                <a16:creationId xmlns:a16="http://schemas.microsoft.com/office/drawing/2014/main" id="{1DB10BD0-BDBC-46FC-A538-E088AC7FE21F}"/>
              </a:ext>
            </a:extLst>
          </p:cNvPr>
          <p:cNvSpPr>
            <a:spLocks noGrp="1"/>
          </p:cNvSpPr>
          <p:nvPr>
            <p:ph idx="1"/>
          </p:nvPr>
        </p:nvSpPr>
        <p:spPr>
          <a:xfrm>
            <a:off x="648931" y="2438400"/>
            <a:ext cx="4166509" cy="3785419"/>
          </a:xfrm>
        </p:spPr>
        <p:txBody>
          <a:bodyPr>
            <a:normAutofit lnSpcReduction="10000"/>
          </a:bodyPr>
          <a:lstStyle/>
          <a:p>
            <a:r>
              <a:rPr lang="es-MX" dirty="0">
                <a:solidFill>
                  <a:schemeClr val="tx1"/>
                </a:solidFill>
              </a:rPr>
              <a:t>24 horas</a:t>
            </a:r>
          </a:p>
          <a:p>
            <a:r>
              <a:rPr lang="es-MX" dirty="0">
                <a:solidFill>
                  <a:schemeClr val="tx1"/>
                </a:solidFill>
              </a:rPr>
              <a:t>3 días</a:t>
            </a:r>
          </a:p>
          <a:p>
            <a:r>
              <a:rPr lang="es-MX" dirty="0">
                <a:solidFill>
                  <a:schemeClr val="tx1"/>
                </a:solidFill>
              </a:rPr>
              <a:t>5 días</a:t>
            </a:r>
          </a:p>
          <a:p>
            <a:r>
              <a:rPr lang="es-MX" dirty="0">
                <a:solidFill>
                  <a:schemeClr val="tx1"/>
                </a:solidFill>
              </a:rPr>
              <a:t>10 días</a:t>
            </a:r>
          </a:p>
          <a:p>
            <a:r>
              <a:rPr lang="es-MX" dirty="0">
                <a:solidFill>
                  <a:schemeClr val="tx1"/>
                </a:solidFill>
              </a:rPr>
              <a:t>45 días </a:t>
            </a:r>
          </a:p>
          <a:p>
            <a:endParaRPr lang="es-MX" dirty="0">
              <a:solidFill>
                <a:schemeClr val="tx1"/>
              </a:solidFill>
            </a:endParaRPr>
          </a:p>
          <a:p>
            <a:pPr marL="0" indent="0">
              <a:buNone/>
            </a:pPr>
            <a:r>
              <a:rPr lang="es-MX" dirty="0">
                <a:solidFill>
                  <a:schemeClr val="tx1"/>
                </a:solidFill>
              </a:rPr>
              <a:t>Los días varían dependiendo del Órgano de Fiscalizador.</a:t>
            </a:r>
          </a:p>
          <a:p>
            <a:pPr marL="0" indent="0">
              <a:buNone/>
            </a:pPr>
            <a:endParaRPr lang="es-MX" dirty="0">
              <a:solidFill>
                <a:schemeClr val="tx1"/>
              </a:solidFill>
            </a:endParaRPr>
          </a:p>
        </p:txBody>
      </p:sp>
      <p:pic>
        <p:nvPicPr>
          <p:cNvPr id="10241" name="Imagen 550551635" descr="Texto&#10;&#10;Descripción generada automáticamente con confianza baja">
            <a:extLst>
              <a:ext uri="{FF2B5EF4-FFF2-40B4-BE49-F238E27FC236}">
                <a16:creationId xmlns:a16="http://schemas.microsoft.com/office/drawing/2014/main" id="{D024CF89-1382-7B90-D8DD-4351767D5E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1306" y="4000500"/>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10242" name="Imagen 819979638">
            <a:extLst>
              <a:ext uri="{FF2B5EF4-FFF2-40B4-BE49-F238E27FC236}">
                <a16:creationId xmlns:a16="http://schemas.microsoft.com/office/drawing/2014/main" id="{E5DF5718-6F1C-2C9F-6A94-9BF7424B7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8544" y="3567113"/>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50A1B89-AE4B-070D-C5CB-A33A0C3FEF9E}"/>
              </a:ext>
            </a:extLst>
          </p:cNvPr>
          <p:cNvSpPr>
            <a:spLocks noChangeArrowheads="1"/>
          </p:cNvSpPr>
          <p:nvPr/>
        </p:nvSpPr>
        <p:spPr bwMode="auto">
          <a:xfrm>
            <a:off x="5100506" y="29718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4">
            <a:extLst>
              <a:ext uri="{FF2B5EF4-FFF2-40B4-BE49-F238E27FC236}">
                <a16:creationId xmlns:a16="http://schemas.microsoft.com/office/drawing/2014/main" id="{BC43B953-8BD0-74C4-D8EE-7B94AC80FE95}"/>
              </a:ext>
            </a:extLst>
          </p:cNvPr>
          <p:cNvSpPr>
            <a:spLocks noChangeArrowheads="1"/>
          </p:cNvSpPr>
          <p:nvPr/>
        </p:nvSpPr>
        <p:spPr bwMode="auto">
          <a:xfrm>
            <a:off x="5100506" y="3429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5">
            <a:extLst>
              <a:ext uri="{FF2B5EF4-FFF2-40B4-BE49-F238E27FC236}">
                <a16:creationId xmlns:a16="http://schemas.microsoft.com/office/drawing/2014/main" id="{B61CD7F1-6F1A-C6B2-E49E-630E3B788D7A}"/>
              </a:ext>
            </a:extLst>
          </p:cNvPr>
          <p:cNvSpPr>
            <a:spLocks noChangeArrowheads="1"/>
          </p:cNvSpPr>
          <p:nvPr/>
        </p:nvSpPr>
        <p:spPr bwMode="auto">
          <a:xfrm>
            <a:off x="5100506" y="3886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166633723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DAE479-9372-442A-8F7D-7F6DB689431A}"/>
              </a:ext>
            </a:extLst>
          </p:cNvPr>
          <p:cNvSpPr>
            <a:spLocks noGrp="1"/>
          </p:cNvSpPr>
          <p:nvPr>
            <p:ph type="title"/>
          </p:nvPr>
        </p:nvSpPr>
        <p:spPr>
          <a:xfrm>
            <a:off x="648930" y="629267"/>
            <a:ext cx="9252154" cy="1016654"/>
          </a:xfrm>
        </p:spPr>
        <p:txBody>
          <a:bodyPr>
            <a:normAutofit/>
          </a:bodyPr>
          <a:lstStyle/>
          <a:p>
            <a:r>
              <a:rPr lang="es-MX" b="1" dirty="0">
                <a:solidFill>
                  <a:schemeClr val="tx1"/>
                </a:solidFill>
              </a:rPr>
              <a:t>Prórroga</a:t>
            </a:r>
          </a:p>
        </p:txBody>
      </p:sp>
      <p:sp>
        <p:nvSpPr>
          <p:cNvPr id="3" name="Marcador de contenido 2">
            <a:extLst>
              <a:ext uri="{FF2B5EF4-FFF2-40B4-BE49-F238E27FC236}">
                <a16:creationId xmlns:a16="http://schemas.microsoft.com/office/drawing/2014/main" id="{AFC45F30-447A-485E-BA60-B8EA0EE19257}"/>
              </a:ext>
            </a:extLst>
          </p:cNvPr>
          <p:cNvSpPr>
            <a:spLocks noGrp="1"/>
          </p:cNvSpPr>
          <p:nvPr>
            <p:ph idx="1"/>
          </p:nvPr>
        </p:nvSpPr>
        <p:spPr>
          <a:xfrm>
            <a:off x="6421089" y="2548281"/>
            <a:ext cx="5122606" cy="3658689"/>
          </a:xfrm>
        </p:spPr>
        <p:txBody>
          <a:bodyPr>
            <a:normAutofit/>
          </a:bodyPr>
          <a:lstStyle/>
          <a:p>
            <a:pPr>
              <a:lnSpc>
                <a:spcPct val="90000"/>
              </a:lnSpc>
            </a:pPr>
            <a:r>
              <a:rPr lang="es-MX" sz="1700"/>
              <a:t>Se puede solicitar prórroga siempre y cuando se requiera mediante escrito fundado que contenga razones justificadas y comprobables para la ampliación del plazo. </a:t>
            </a:r>
          </a:p>
          <a:p>
            <a:pPr>
              <a:lnSpc>
                <a:spcPct val="90000"/>
              </a:lnSpc>
            </a:pPr>
            <a:endParaRPr lang="es-MX" sz="1700"/>
          </a:p>
          <a:p>
            <a:pPr marL="0" indent="0">
              <a:lnSpc>
                <a:spcPct val="90000"/>
              </a:lnSpc>
              <a:buNone/>
            </a:pPr>
            <a:r>
              <a:rPr lang="es-MX" sz="1700"/>
              <a:t>(Art. 9 de la Ley de Fiscalización y Rendición de Cuentas , Art. 96 Ley General de Responsabilidades Administrativas, Art.17 de las Disposiciones Generales para la Realización de Auditorías, Revisiones y Visitas de Inspección)</a:t>
            </a:r>
          </a:p>
          <a:p>
            <a:pPr>
              <a:lnSpc>
                <a:spcPct val="90000"/>
              </a:lnSpc>
            </a:pPr>
            <a:endParaRPr lang="es-MX" sz="1700"/>
          </a:p>
        </p:txBody>
      </p:sp>
      <p:pic>
        <p:nvPicPr>
          <p:cNvPr id="11265" name="Imagen 550551635" descr="Texto&#10;&#10;Descripción generada automáticamente con confianza baja">
            <a:extLst>
              <a:ext uri="{FF2B5EF4-FFF2-40B4-BE49-F238E27FC236}">
                <a16:creationId xmlns:a16="http://schemas.microsoft.com/office/drawing/2014/main" id="{A8DCAFD5-5E1A-9E70-1013-C1D2417B78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312" y="3487737"/>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11266" name="Imagen 819979638">
            <a:extLst>
              <a:ext uri="{FF2B5EF4-FFF2-40B4-BE49-F238E27FC236}">
                <a16:creationId xmlns:a16="http://schemas.microsoft.com/office/drawing/2014/main" id="{2678FE0A-054E-FB68-7AF5-2CF0F2D4E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5372" y="3394219"/>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CADF214-C126-991C-EAE4-8E55A6AE9565}"/>
              </a:ext>
            </a:extLst>
          </p:cNvPr>
          <p:cNvSpPr>
            <a:spLocks noChangeArrowheads="1"/>
          </p:cNvSpPr>
          <p:nvPr/>
        </p:nvSpPr>
        <p:spPr bwMode="auto">
          <a:xfrm>
            <a:off x="798512" y="24590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4">
            <a:extLst>
              <a:ext uri="{FF2B5EF4-FFF2-40B4-BE49-F238E27FC236}">
                <a16:creationId xmlns:a16="http://schemas.microsoft.com/office/drawing/2014/main" id="{5D5ED033-1EC4-7C7D-1975-CAF548C14EAA}"/>
              </a:ext>
            </a:extLst>
          </p:cNvPr>
          <p:cNvSpPr>
            <a:spLocks noChangeArrowheads="1"/>
          </p:cNvSpPr>
          <p:nvPr/>
        </p:nvSpPr>
        <p:spPr bwMode="auto">
          <a:xfrm>
            <a:off x="798512" y="29162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5">
            <a:extLst>
              <a:ext uri="{FF2B5EF4-FFF2-40B4-BE49-F238E27FC236}">
                <a16:creationId xmlns:a16="http://schemas.microsoft.com/office/drawing/2014/main" id="{11E8476A-2CA7-4BDB-ABB9-5B5B57CE44BC}"/>
              </a:ext>
            </a:extLst>
          </p:cNvPr>
          <p:cNvSpPr>
            <a:spLocks noChangeArrowheads="1"/>
          </p:cNvSpPr>
          <p:nvPr/>
        </p:nvSpPr>
        <p:spPr bwMode="auto">
          <a:xfrm>
            <a:off x="798512" y="33734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163358409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952E83-9419-414D-B150-103DAB5915DE}"/>
              </a:ext>
            </a:extLst>
          </p:cNvPr>
          <p:cNvSpPr>
            <a:spLocks noGrp="1"/>
          </p:cNvSpPr>
          <p:nvPr>
            <p:ph type="title"/>
          </p:nvPr>
        </p:nvSpPr>
        <p:spPr>
          <a:xfrm>
            <a:off x="648930" y="629267"/>
            <a:ext cx="9252154" cy="1016654"/>
          </a:xfrm>
        </p:spPr>
        <p:txBody>
          <a:bodyPr>
            <a:normAutofit/>
          </a:bodyPr>
          <a:lstStyle/>
          <a:p>
            <a:r>
              <a:rPr lang="es-MX" b="1" dirty="0">
                <a:solidFill>
                  <a:schemeClr val="tx1"/>
                </a:solidFill>
              </a:rPr>
              <a:t>Entrega de información</a:t>
            </a:r>
          </a:p>
        </p:txBody>
      </p:sp>
      <p:graphicFrame>
        <p:nvGraphicFramePr>
          <p:cNvPr id="5" name="Marcador de contenido 2">
            <a:extLst>
              <a:ext uri="{FF2B5EF4-FFF2-40B4-BE49-F238E27FC236}">
                <a16:creationId xmlns:a16="http://schemas.microsoft.com/office/drawing/2014/main" id="{9C73F175-2BAC-43A9-B8C5-59E78A288BE8}"/>
              </a:ext>
            </a:extLst>
          </p:cNvPr>
          <p:cNvGraphicFramePr>
            <a:graphicFrameLocks noGrp="1"/>
          </p:cNvGraphicFramePr>
          <p:nvPr>
            <p:ph idx="1"/>
            <p:extLst>
              <p:ext uri="{D42A27DB-BD31-4B8C-83A1-F6EECF244321}">
                <p14:modId xmlns:p14="http://schemas.microsoft.com/office/powerpoint/2010/main" val="864874080"/>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623015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97AF99-2ED5-43C0-AEDD-B259D1A81A42}"/>
              </a:ext>
            </a:extLst>
          </p:cNvPr>
          <p:cNvSpPr>
            <a:spLocks noGrp="1"/>
          </p:cNvSpPr>
          <p:nvPr>
            <p:ph type="title"/>
          </p:nvPr>
        </p:nvSpPr>
        <p:spPr>
          <a:xfrm>
            <a:off x="653143" y="1645920"/>
            <a:ext cx="3522879" cy="4470821"/>
          </a:xfrm>
        </p:spPr>
        <p:txBody>
          <a:bodyPr>
            <a:normAutofit/>
          </a:bodyPr>
          <a:lstStyle/>
          <a:p>
            <a:pPr algn="r"/>
            <a:r>
              <a:rPr lang="es-MX" b="1" dirty="0">
                <a:solidFill>
                  <a:schemeClr val="tx1"/>
                </a:solidFill>
              </a:rPr>
              <a:t>Entrega de información</a:t>
            </a:r>
          </a:p>
        </p:txBody>
      </p:sp>
      <p:sp>
        <p:nvSpPr>
          <p:cNvPr id="3" name="Marcador de contenido 2">
            <a:extLst>
              <a:ext uri="{FF2B5EF4-FFF2-40B4-BE49-F238E27FC236}">
                <a16:creationId xmlns:a16="http://schemas.microsoft.com/office/drawing/2014/main" id="{55E3379E-3D20-4B0E-B6E7-16F6B65B2A06}"/>
              </a:ext>
            </a:extLst>
          </p:cNvPr>
          <p:cNvSpPr>
            <a:spLocks noGrp="1"/>
          </p:cNvSpPr>
          <p:nvPr>
            <p:ph idx="1"/>
          </p:nvPr>
        </p:nvSpPr>
        <p:spPr>
          <a:xfrm>
            <a:off x="5204109" y="1645920"/>
            <a:ext cx="5919503" cy="4470821"/>
          </a:xfrm>
        </p:spPr>
        <p:txBody>
          <a:bodyPr>
            <a:normAutofit/>
          </a:bodyPr>
          <a:lstStyle/>
          <a:p>
            <a:r>
              <a:rPr lang="es-MX" dirty="0"/>
              <a:t>Respuestas deben:</a:t>
            </a:r>
          </a:p>
          <a:p>
            <a:pPr lvl="1"/>
            <a:r>
              <a:rPr lang="es-MX" dirty="0"/>
              <a:t>Señalar Número de Observación/Recomendación o Requerimiento que se atiende</a:t>
            </a:r>
          </a:p>
          <a:p>
            <a:pPr lvl="1"/>
            <a:r>
              <a:rPr lang="es-MX" dirty="0"/>
              <a:t>Transcripción de la Observación/Recomendación o Requerimiento </a:t>
            </a:r>
          </a:p>
          <a:p>
            <a:pPr lvl="1"/>
            <a:r>
              <a:rPr lang="es-MX" dirty="0"/>
              <a:t>Mecanismo o documento mediante el cuál se atiende la observación</a:t>
            </a:r>
          </a:p>
          <a:p>
            <a:pPr lvl="1"/>
            <a:r>
              <a:rPr lang="es-MX" dirty="0"/>
              <a:t>Numerales de la Ley que se da cumplimiento</a:t>
            </a:r>
          </a:p>
          <a:p>
            <a:pPr lvl="1"/>
            <a:r>
              <a:rPr lang="es-MX" dirty="0"/>
              <a:t>Ubicación en donde se pueda localizar el mecanismo o documento</a:t>
            </a:r>
          </a:p>
          <a:p>
            <a:pPr lvl="1"/>
            <a:endParaRPr lang="es-MX" dirty="0"/>
          </a:p>
        </p:txBody>
      </p:sp>
    </p:spTree>
    <p:extLst>
      <p:ext uri="{BB962C8B-B14F-4D97-AF65-F5344CB8AC3E}">
        <p14:creationId xmlns:p14="http://schemas.microsoft.com/office/powerpoint/2010/main" val="5078692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2426F231-38C6-41FB-815E-6E28C4ED382F}"/>
              </a:ext>
            </a:extLst>
          </p:cNvPr>
          <p:cNvGraphicFramePr>
            <a:graphicFrameLocks/>
          </p:cNvGraphicFramePr>
          <p:nvPr>
            <p:extLst>
              <p:ext uri="{D42A27DB-BD31-4B8C-83A1-F6EECF244321}">
                <p14:modId xmlns:p14="http://schemas.microsoft.com/office/powerpoint/2010/main" val="2232183818"/>
              </p:ext>
            </p:extLst>
          </p:nvPr>
        </p:nvGraphicFramePr>
        <p:xfrm>
          <a:off x="495893" y="811798"/>
          <a:ext cx="11200214" cy="5818781"/>
        </p:xfrm>
        <a:graphic>
          <a:graphicData uri="http://schemas.openxmlformats.org/drawingml/2006/chart">
            <c:chart xmlns:c="http://schemas.openxmlformats.org/drawingml/2006/chart" xmlns:r="http://schemas.openxmlformats.org/officeDocument/2006/relationships" r:id="rId2"/>
          </a:graphicData>
        </a:graphic>
      </p:graphicFrame>
      <p:pic>
        <p:nvPicPr>
          <p:cNvPr id="3078" name="Imagen 550551635" descr="Texto&#10;&#10;Descripción generada automáticamente con confianza baja">
            <a:extLst>
              <a:ext uri="{FF2B5EF4-FFF2-40B4-BE49-F238E27FC236}">
                <a16:creationId xmlns:a16="http://schemas.microsoft.com/office/drawing/2014/main" id="{5BA2245A-FCDA-BBC1-FE64-4A9E285FB2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9037" y="811797"/>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3079" name="Imagen 819979638">
            <a:extLst>
              <a:ext uri="{FF2B5EF4-FFF2-40B4-BE49-F238E27FC236}">
                <a16:creationId xmlns:a16="http://schemas.microsoft.com/office/drawing/2014/main" id="{610C9FED-B9E3-B068-BD3C-B657A9DFA3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8466" y="664953"/>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5BEC0453-2533-ADA7-387B-BA6945638019}"/>
              </a:ext>
            </a:extLst>
          </p:cNvPr>
          <p:cNvSpPr>
            <a:spLocks noChangeArrowheads="1"/>
          </p:cNvSpPr>
          <p:nvPr/>
        </p:nvSpPr>
        <p:spPr bwMode="auto">
          <a:xfrm>
            <a:off x="2667699" y="-45837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8" name="Rectangle 9">
            <a:extLst>
              <a:ext uri="{FF2B5EF4-FFF2-40B4-BE49-F238E27FC236}">
                <a16:creationId xmlns:a16="http://schemas.microsoft.com/office/drawing/2014/main" id="{07B8458F-584B-33F8-8F7F-50F6C260A687}"/>
              </a:ext>
            </a:extLst>
          </p:cNvPr>
          <p:cNvSpPr>
            <a:spLocks noChangeArrowheads="1"/>
          </p:cNvSpPr>
          <p:nvPr/>
        </p:nvSpPr>
        <p:spPr bwMode="auto">
          <a:xfrm>
            <a:off x="2667699" y="-117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9" name="Rectangle 10">
            <a:extLst>
              <a:ext uri="{FF2B5EF4-FFF2-40B4-BE49-F238E27FC236}">
                <a16:creationId xmlns:a16="http://schemas.microsoft.com/office/drawing/2014/main" id="{D0D2297B-A7DB-2946-057C-ACF9A951B12F}"/>
              </a:ext>
            </a:extLst>
          </p:cNvPr>
          <p:cNvSpPr>
            <a:spLocks noChangeArrowheads="1"/>
          </p:cNvSpPr>
          <p:nvPr/>
        </p:nvSpPr>
        <p:spPr bwMode="auto">
          <a:xfrm>
            <a:off x="2667699" y="4560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455283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1813872" y="1129951"/>
            <a:ext cx="9252154" cy="1016654"/>
          </a:xfrm>
        </p:spPr>
        <p:txBody>
          <a:bodyPr>
            <a:normAutofit/>
          </a:bodyPr>
          <a:lstStyle/>
          <a:p>
            <a:pPr>
              <a:lnSpc>
                <a:spcPct val="90000"/>
              </a:lnSpc>
            </a:pPr>
            <a:r>
              <a:rPr lang="es-ES" sz="2300" b="1" dirty="0">
                <a:solidFill>
                  <a:schemeClr val="tx1"/>
                </a:solidFill>
              </a:rPr>
              <a:t>Metodología para el análisis de causa-raíz de las Observaciones determinadas por los Órganos Fiscalizadores</a:t>
            </a:r>
            <a:endParaRPr lang="es-MX" sz="2300" b="1" dirty="0">
              <a:solidFill>
                <a:schemeClr val="tx1"/>
              </a:solidFill>
            </a:endParaRPr>
          </a:p>
        </p:txBody>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4389416" y="2548281"/>
            <a:ext cx="7154279" cy="3658689"/>
          </a:xfrm>
        </p:spPr>
        <p:txBody>
          <a:bodyPr>
            <a:normAutofit/>
          </a:bodyPr>
          <a:lstStyle/>
          <a:p>
            <a:pPr marL="0" indent="0">
              <a:buNone/>
            </a:pPr>
            <a:endParaRPr lang="es-MX" dirty="0"/>
          </a:p>
          <a:p>
            <a:pPr marL="0" indent="0">
              <a:buNone/>
            </a:pPr>
            <a:r>
              <a:rPr lang="es-MX" dirty="0"/>
              <a:t>Aplicación de las </a:t>
            </a:r>
            <a:r>
              <a:rPr lang="es-MX" b="1" dirty="0"/>
              <a:t>acciones correctivas y preventivas</a:t>
            </a:r>
            <a:r>
              <a:rPr lang="es-MX" dirty="0"/>
              <a:t> para asegurar que las observaciones identificadas por los Órganos Fiscalizadores se eliminen con el objeto de prevenir su recurrencia.</a:t>
            </a:r>
          </a:p>
          <a:p>
            <a:endParaRPr lang="es-MX" dirty="0"/>
          </a:p>
        </p:txBody>
      </p:sp>
      <p:pic>
        <p:nvPicPr>
          <p:cNvPr id="4097" name="Imagen 550551635" descr="Texto&#10;&#10;Descripción generada automáticamente con confianza baja">
            <a:extLst>
              <a:ext uri="{FF2B5EF4-FFF2-40B4-BE49-F238E27FC236}">
                <a16:creationId xmlns:a16="http://schemas.microsoft.com/office/drawing/2014/main" id="{29835775-BD88-A66E-8557-808673AE9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370" y="3321708"/>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4098" name="Imagen 819979638">
            <a:extLst>
              <a:ext uri="{FF2B5EF4-FFF2-40B4-BE49-F238E27FC236}">
                <a16:creationId xmlns:a16="http://schemas.microsoft.com/office/drawing/2014/main" id="{2BA2AFFE-D525-55D7-E476-7A2FE3FA35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0524" y="3174865"/>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78FF74D-A515-3656-0359-85BD8429114E}"/>
              </a:ext>
            </a:extLst>
          </p:cNvPr>
          <p:cNvSpPr>
            <a:spLocks noChangeArrowheads="1"/>
          </p:cNvSpPr>
          <p:nvPr/>
        </p:nvSpPr>
        <p:spPr bwMode="auto">
          <a:xfrm>
            <a:off x="343949" y="243213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5" name="Rectangle 4">
            <a:extLst>
              <a:ext uri="{FF2B5EF4-FFF2-40B4-BE49-F238E27FC236}">
                <a16:creationId xmlns:a16="http://schemas.microsoft.com/office/drawing/2014/main" id="{5DD96C05-6272-03D9-8217-481E4CFFA3F3}"/>
              </a:ext>
            </a:extLst>
          </p:cNvPr>
          <p:cNvSpPr>
            <a:spLocks noChangeArrowheads="1"/>
          </p:cNvSpPr>
          <p:nvPr/>
        </p:nvSpPr>
        <p:spPr bwMode="auto">
          <a:xfrm>
            <a:off x="343949" y="288933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5">
            <a:extLst>
              <a:ext uri="{FF2B5EF4-FFF2-40B4-BE49-F238E27FC236}">
                <a16:creationId xmlns:a16="http://schemas.microsoft.com/office/drawing/2014/main" id="{B7A4DA50-145C-7812-7ABE-B75E15ECDD66}"/>
              </a:ext>
            </a:extLst>
          </p:cNvPr>
          <p:cNvSpPr>
            <a:spLocks noChangeArrowheads="1"/>
          </p:cNvSpPr>
          <p:nvPr/>
        </p:nvSpPr>
        <p:spPr bwMode="auto">
          <a:xfrm>
            <a:off x="343949" y="334653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407984711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838200" y="1300018"/>
            <a:ext cx="10515600" cy="1325563"/>
          </a:xfrm>
        </p:spPr>
        <p:txBody>
          <a:bodyPr>
            <a:normAutofit/>
          </a:bodyPr>
          <a:lstStyle/>
          <a:p>
            <a:pPr algn="ctr"/>
            <a:r>
              <a:rPr lang="es-ES" sz="2400" b="1" dirty="0"/>
              <a:t>Metodología para el análisis de causa-raíz de las Observaciones determinadas por los Órganos Fiscalizadores</a:t>
            </a:r>
            <a:endParaRPr lang="es-MX" sz="2400" b="1" dirty="0"/>
          </a:p>
        </p:txBody>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3467" y="3082782"/>
            <a:ext cx="3970868" cy="3149600"/>
          </a:xfrm>
        </p:spPr>
        <p:txBody>
          <a:bodyPr>
            <a:normAutofit fontScale="92500" lnSpcReduction="10000"/>
          </a:bodyPr>
          <a:lstStyle/>
          <a:p>
            <a:pPr marL="0" indent="0">
              <a:buNone/>
            </a:pPr>
            <a:endParaRPr lang="es-MX"/>
          </a:p>
          <a:p>
            <a:pPr marL="0" indent="0" algn="just">
              <a:buNone/>
            </a:pPr>
            <a:r>
              <a:rPr lang="es-ES"/>
              <a:t>Con la implementación de un Plan de Acción se pretende mejorar el Sistema de Control Interno Institucional para evitar las posibles irregularidades normativas y de operación que supongan pérdidas significativas de recursos  en el futuro. </a:t>
            </a:r>
            <a:endParaRPr lang="es-MX"/>
          </a:p>
          <a:p>
            <a:pPr marL="0" indent="0">
              <a:buNone/>
            </a:pPr>
            <a:endParaRPr lang="es-MX" dirty="0"/>
          </a:p>
        </p:txBody>
      </p:sp>
      <p:pic>
        <p:nvPicPr>
          <p:cNvPr id="5" name="Imagen 4">
            <a:extLst>
              <a:ext uri="{FF2B5EF4-FFF2-40B4-BE49-F238E27FC236}">
                <a16:creationId xmlns:a16="http://schemas.microsoft.com/office/drawing/2014/main" id="{511C0BFB-0046-4526-BF95-67F68D2984F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587089" y="2625581"/>
            <a:ext cx="5766711" cy="3163711"/>
          </a:xfrm>
          <a:prstGeom prst="rect">
            <a:avLst/>
          </a:prstGeom>
          <a:noFill/>
          <a:ln>
            <a:noFill/>
          </a:ln>
        </p:spPr>
      </p:pic>
      <p:pic>
        <p:nvPicPr>
          <p:cNvPr id="5121" name="Imagen 550551635" descr="Texto&#10;&#10;Descripción generada automáticamente con confianza baja">
            <a:extLst>
              <a:ext uri="{FF2B5EF4-FFF2-40B4-BE49-F238E27FC236}">
                <a16:creationId xmlns:a16="http://schemas.microsoft.com/office/drawing/2014/main" id="{6C7B23A9-96C7-A666-DE9E-6D2289B2B8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0995" y="808481"/>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5122" name="Imagen 819979638">
            <a:extLst>
              <a:ext uri="{FF2B5EF4-FFF2-40B4-BE49-F238E27FC236}">
                <a16:creationId xmlns:a16="http://schemas.microsoft.com/office/drawing/2014/main" id="{C555B642-E0D0-1E82-6955-B2E64D184E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8233" y="375094"/>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88C6075-36B5-6399-69C2-3BB776B11CBF}"/>
              </a:ext>
            </a:extLst>
          </p:cNvPr>
          <p:cNvSpPr>
            <a:spLocks noChangeArrowheads="1"/>
          </p:cNvSpPr>
          <p:nvPr/>
        </p:nvSpPr>
        <p:spPr bwMode="auto">
          <a:xfrm>
            <a:off x="2290195" y="-22021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6" name="Rectangle 4">
            <a:extLst>
              <a:ext uri="{FF2B5EF4-FFF2-40B4-BE49-F238E27FC236}">
                <a16:creationId xmlns:a16="http://schemas.microsoft.com/office/drawing/2014/main" id="{E78EFF97-D0EA-9105-7FF0-47C73506A9FD}"/>
              </a:ext>
            </a:extLst>
          </p:cNvPr>
          <p:cNvSpPr>
            <a:spLocks noChangeArrowheads="1"/>
          </p:cNvSpPr>
          <p:nvPr/>
        </p:nvSpPr>
        <p:spPr bwMode="auto">
          <a:xfrm>
            <a:off x="2290195" y="23698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8" name="Rectangle 5">
            <a:extLst>
              <a:ext uri="{FF2B5EF4-FFF2-40B4-BE49-F238E27FC236}">
                <a16:creationId xmlns:a16="http://schemas.microsoft.com/office/drawing/2014/main" id="{922C6402-545D-81FC-F96F-48F2206BA39A}"/>
              </a:ext>
            </a:extLst>
          </p:cNvPr>
          <p:cNvSpPr>
            <a:spLocks noChangeArrowheads="1"/>
          </p:cNvSpPr>
          <p:nvPr/>
        </p:nvSpPr>
        <p:spPr bwMode="auto">
          <a:xfrm>
            <a:off x="2290195" y="69418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439832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lecha: a la derecha 9">
            <a:extLst>
              <a:ext uri="{FF2B5EF4-FFF2-40B4-BE49-F238E27FC236}">
                <a16:creationId xmlns:a16="http://schemas.microsoft.com/office/drawing/2014/main" id="{3DED460C-1961-4A81-BE20-A6EE396303C4}"/>
              </a:ext>
            </a:extLst>
          </p:cNvPr>
          <p:cNvSpPr/>
          <p:nvPr/>
        </p:nvSpPr>
        <p:spPr>
          <a:xfrm>
            <a:off x="457204" y="235193"/>
            <a:ext cx="11429996" cy="2624824"/>
          </a:xfrm>
          <a:prstGeom prst="rightArrow">
            <a:avLst>
              <a:gd name="adj1" fmla="val 89516"/>
              <a:gd name="adj2" fmla="val 11627"/>
            </a:avLst>
          </a:prstGeom>
          <a:solidFill>
            <a:schemeClr val="tx1"/>
          </a:solidFill>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1" name="Rectángulo 10">
            <a:extLst>
              <a:ext uri="{FF2B5EF4-FFF2-40B4-BE49-F238E27FC236}">
                <a16:creationId xmlns:a16="http://schemas.microsoft.com/office/drawing/2014/main" id="{EA83EAD5-31B1-4C2D-9F31-51B397D12AC7}"/>
              </a:ext>
            </a:extLst>
          </p:cNvPr>
          <p:cNvSpPr/>
          <p:nvPr/>
        </p:nvSpPr>
        <p:spPr>
          <a:xfrm>
            <a:off x="676546" y="463732"/>
            <a:ext cx="1490161" cy="2095517"/>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2" name="Rectángulo 11">
            <a:extLst>
              <a:ext uri="{FF2B5EF4-FFF2-40B4-BE49-F238E27FC236}">
                <a16:creationId xmlns:a16="http://schemas.microsoft.com/office/drawing/2014/main" id="{EDB51D72-0150-411E-BC42-C6602DD3ACA8}"/>
              </a:ext>
            </a:extLst>
          </p:cNvPr>
          <p:cNvSpPr/>
          <p:nvPr/>
        </p:nvSpPr>
        <p:spPr>
          <a:xfrm>
            <a:off x="2284351" y="461396"/>
            <a:ext cx="1373348" cy="2095518"/>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pic>
        <p:nvPicPr>
          <p:cNvPr id="13" name="Imagen 12">
            <a:extLst>
              <a:ext uri="{FF2B5EF4-FFF2-40B4-BE49-F238E27FC236}">
                <a16:creationId xmlns:a16="http://schemas.microsoft.com/office/drawing/2014/main" id="{5FB4E5FB-EBC7-4578-A246-718C1894887B}"/>
              </a:ext>
            </a:extLst>
          </p:cNvPr>
          <p:cNvPicPr>
            <a:picLocks noChangeAspect="1"/>
          </p:cNvPicPr>
          <p:nvPr/>
        </p:nvPicPr>
        <p:blipFill>
          <a:blip r:embed="rId2"/>
          <a:stretch>
            <a:fillRect/>
          </a:stretch>
        </p:blipFill>
        <p:spPr>
          <a:xfrm>
            <a:off x="3746200" y="463719"/>
            <a:ext cx="1393385" cy="2111525"/>
          </a:xfrm>
          <a:prstGeom prst="rect">
            <a:avLst/>
          </a:prstGeom>
          <a:solidFill>
            <a:schemeClr val="bg2">
              <a:lumMod val="20000"/>
              <a:lumOff val="80000"/>
            </a:schemeClr>
          </a:solidFill>
        </p:spPr>
      </p:pic>
      <p:pic>
        <p:nvPicPr>
          <p:cNvPr id="14" name="Imagen 13">
            <a:extLst>
              <a:ext uri="{FF2B5EF4-FFF2-40B4-BE49-F238E27FC236}">
                <a16:creationId xmlns:a16="http://schemas.microsoft.com/office/drawing/2014/main" id="{86656122-5100-48BE-B2CA-CECF66E870FF}"/>
              </a:ext>
            </a:extLst>
          </p:cNvPr>
          <p:cNvPicPr>
            <a:picLocks noChangeAspect="1"/>
          </p:cNvPicPr>
          <p:nvPr/>
        </p:nvPicPr>
        <p:blipFill>
          <a:blip r:embed="rId2"/>
          <a:stretch>
            <a:fillRect/>
          </a:stretch>
        </p:blipFill>
        <p:spPr>
          <a:xfrm>
            <a:off x="5318193" y="463718"/>
            <a:ext cx="1393385" cy="2111525"/>
          </a:xfrm>
          <a:prstGeom prst="rect">
            <a:avLst/>
          </a:prstGeom>
        </p:spPr>
      </p:pic>
      <p:pic>
        <p:nvPicPr>
          <p:cNvPr id="17" name="Imagen 16">
            <a:extLst>
              <a:ext uri="{FF2B5EF4-FFF2-40B4-BE49-F238E27FC236}">
                <a16:creationId xmlns:a16="http://schemas.microsoft.com/office/drawing/2014/main" id="{32D89206-F5CE-46A8-A972-4B7228B9015C}"/>
              </a:ext>
            </a:extLst>
          </p:cNvPr>
          <p:cNvPicPr>
            <a:picLocks noChangeAspect="1"/>
          </p:cNvPicPr>
          <p:nvPr/>
        </p:nvPicPr>
        <p:blipFill>
          <a:blip r:embed="rId2"/>
          <a:stretch>
            <a:fillRect/>
          </a:stretch>
        </p:blipFill>
        <p:spPr>
          <a:xfrm>
            <a:off x="9986358" y="479558"/>
            <a:ext cx="1393385" cy="2111525"/>
          </a:xfrm>
          <a:prstGeom prst="rect">
            <a:avLst/>
          </a:prstGeom>
          <a:gradFill flip="none" rotWithShape="1">
            <a:gsLst>
              <a:gs pos="0">
                <a:schemeClr val="accent6">
                  <a:lumMod val="75000"/>
                </a:schemeClr>
              </a:gs>
              <a:gs pos="35000">
                <a:schemeClr val="accent6">
                  <a:lumMod val="0"/>
                  <a:lumOff val="100000"/>
                </a:schemeClr>
              </a:gs>
              <a:gs pos="100000">
                <a:schemeClr val="accent6">
                  <a:lumMod val="100000"/>
                </a:schemeClr>
              </a:gs>
            </a:gsLst>
            <a:path path="circle">
              <a:fillToRect l="50000" t="50000" r="50000" b="50000"/>
            </a:path>
            <a:tileRect/>
          </a:gradFill>
        </p:spPr>
      </p:pic>
      <p:pic>
        <p:nvPicPr>
          <p:cNvPr id="15" name="Imagen 14">
            <a:extLst>
              <a:ext uri="{FF2B5EF4-FFF2-40B4-BE49-F238E27FC236}">
                <a16:creationId xmlns:a16="http://schemas.microsoft.com/office/drawing/2014/main" id="{B835D279-EFDA-4E02-9435-F3CED08C1A79}"/>
              </a:ext>
            </a:extLst>
          </p:cNvPr>
          <p:cNvPicPr>
            <a:picLocks noChangeAspect="1"/>
          </p:cNvPicPr>
          <p:nvPr/>
        </p:nvPicPr>
        <p:blipFill>
          <a:blip r:embed="rId2"/>
          <a:stretch>
            <a:fillRect/>
          </a:stretch>
        </p:blipFill>
        <p:spPr>
          <a:xfrm>
            <a:off x="6875657" y="463718"/>
            <a:ext cx="1393385" cy="2111525"/>
          </a:xfrm>
          <a:prstGeom prst="rect">
            <a:avLst/>
          </a:prstGeom>
          <a:solidFill>
            <a:schemeClr val="bg2">
              <a:lumMod val="20000"/>
              <a:lumOff val="80000"/>
            </a:schemeClr>
          </a:solidFill>
        </p:spPr>
      </p:pic>
      <p:pic>
        <p:nvPicPr>
          <p:cNvPr id="16" name="Imagen 15">
            <a:extLst>
              <a:ext uri="{FF2B5EF4-FFF2-40B4-BE49-F238E27FC236}">
                <a16:creationId xmlns:a16="http://schemas.microsoft.com/office/drawing/2014/main" id="{1749C3CA-EEFA-4BC5-A45B-15ED54CA213E}"/>
              </a:ext>
            </a:extLst>
          </p:cNvPr>
          <p:cNvPicPr>
            <a:picLocks noChangeAspect="1"/>
          </p:cNvPicPr>
          <p:nvPr/>
        </p:nvPicPr>
        <p:blipFill>
          <a:blip r:embed="rId2"/>
          <a:stretch>
            <a:fillRect/>
          </a:stretch>
        </p:blipFill>
        <p:spPr>
          <a:xfrm>
            <a:off x="8374783" y="468312"/>
            <a:ext cx="1591665" cy="2111525"/>
          </a:xfrm>
          <a:prstGeom prst="rect">
            <a:avLst/>
          </a:prstGeom>
        </p:spPr>
      </p:pic>
      <p:sp>
        <p:nvSpPr>
          <p:cNvPr id="9" name="CuadroTexto 8">
            <a:extLst>
              <a:ext uri="{FF2B5EF4-FFF2-40B4-BE49-F238E27FC236}">
                <a16:creationId xmlns:a16="http://schemas.microsoft.com/office/drawing/2014/main" id="{ADA347A8-3BD4-48FD-B3AE-8BD5683CF0B5}"/>
              </a:ext>
            </a:extLst>
          </p:cNvPr>
          <p:cNvSpPr txBox="1"/>
          <p:nvPr/>
        </p:nvSpPr>
        <p:spPr>
          <a:xfrm>
            <a:off x="10006464" y="463729"/>
            <a:ext cx="1372836" cy="1077218"/>
          </a:xfrm>
          <a:prstGeom prst="rect">
            <a:avLst/>
          </a:prstGeom>
          <a:noFill/>
        </p:spPr>
        <p:txBody>
          <a:bodyPr wrap="square" rtlCol="0">
            <a:spAutoFit/>
          </a:bodyPr>
          <a:lstStyle/>
          <a:p>
            <a:r>
              <a:rPr lang="es-MX" sz="1600" b="1" dirty="0"/>
              <a:t>Implantar acciones</a:t>
            </a:r>
          </a:p>
          <a:p>
            <a:r>
              <a:rPr lang="es-MX" sz="1600" b="1" dirty="0" err="1"/>
              <a:t>detectivas</a:t>
            </a:r>
            <a:r>
              <a:rPr lang="es-MX" sz="1600" b="1" dirty="0"/>
              <a:t>, </a:t>
            </a:r>
          </a:p>
          <a:p>
            <a:r>
              <a:rPr lang="es-MX" sz="1600" b="1" dirty="0"/>
              <a:t>preventivas</a:t>
            </a:r>
          </a:p>
        </p:txBody>
      </p:sp>
      <p:sp>
        <p:nvSpPr>
          <p:cNvPr id="8" name="CuadroTexto 7">
            <a:extLst>
              <a:ext uri="{FF2B5EF4-FFF2-40B4-BE49-F238E27FC236}">
                <a16:creationId xmlns:a16="http://schemas.microsoft.com/office/drawing/2014/main" id="{60BEF94A-27A7-487E-B344-4637D3CB889F}"/>
              </a:ext>
            </a:extLst>
          </p:cNvPr>
          <p:cNvSpPr txBox="1"/>
          <p:nvPr/>
        </p:nvSpPr>
        <p:spPr>
          <a:xfrm>
            <a:off x="8433453" y="554838"/>
            <a:ext cx="1390119" cy="830997"/>
          </a:xfrm>
          <a:prstGeom prst="rect">
            <a:avLst/>
          </a:prstGeom>
          <a:noFill/>
        </p:spPr>
        <p:txBody>
          <a:bodyPr wrap="square" rtlCol="0">
            <a:spAutoFit/>
          </a:bodyPr>
          <a:lstStyle/>
          <a:p>
            <a:r>
              <a:rPr lang="es-MX" sz="1600" b="1" dirty="0"/>
              <a:t>Definir acciones </a:t>
            </a:r>
          </a:p>
          <a:p>
            <a:r>
              <a:rPr lang="es-MX" sz="1600" b="1" dirty="0"/>
              <a:t>correctivas</a:t>
            </a:r>
          </a:p>
        </p:txBody>
      </p:sp>
      <p:sp>
        <p:nvSpPr>
          <p:cNvPr id="7" name="CuadroTexto 6">
            <a:extLst>
              <a:ext uri="{FF2B5EF4-FFF2-40B4-BE49-F238E27FC236}">
                <a16:creationId xmlns:a16="http://schemas.microsoft.com/office/drawing/2014/main" id="{8A7C1495-1E89-4F7E-A1A8-848FF2B63B37}"/>
              </a:ext>
            </a:extLst>
          </p:cNvPr>
          <p:cNvSpPr txBox="1"/>
          <p:nvPr/>
        </p:nvSpPr>
        <p:spPr>
          <a:xfrm>
            <a:off x="6895756" y="554838"/>
            <a:ext cx="1333271" cy="830997"/>
          </a:xfrm>
          <a:prstGeom prst="rect">
            <a:avLst/>
          </a:prstGeom>
          <a:noFill/>
        </p:spPr>
        <p:txBody>
          <a:bodyPr wrap="square" rtlCol="0">
            <a:spAutoFit/>
          </a:bodyPr>
          <a:lstStyle/>
          <a:p>
            <a:r>
              <a:rPr lang="es-MX" sz="1600" b="1" dirty="0"/>
              <a:t>Determinar las causas raíz</a:t>
            </a:r>
          </a:p>
        </p:txBody>
      </p:sp>
      <p:sp>
        <p:nvSpPr>
          <p:cNvPr id="6" name="CuadroTexto 5">
            <a:extLst>
              <a:ext uri="{FF2B5EF4-FFF2-40B4-BE49-F238E27FC236}">
                <a16:creationId xmlns:a16="http://schemas.microsoft.com/office/drawing/2014/main" id="{CF1233B8-0D85-441C-8D75-D3C4AB530CCD}"/>
              </a:ext>
            </a:extLst>
          </p:cNvPr>
          <p:cNvSpPr txBox="1"/>
          <p:nvPr/>
        </p:nvSpPr>
        <p:spPr>
          <a:xfrm>
            <a:off x="5349848" y="554838"/>
            <a:ext cx="1485792" cy="584775"/>
          </a:xfrm>
          <a:prstGeom prst="rect">
            <a:avLst/>
          </a:prstGeom>
          <a:noFill/>
        </p:spPr>
        <p:txBody>
          <a:bodyPr wrap="square" rtlCol="0">
            <a:spAutoFit/>
          </a:bodyPr>
          <a:lstStyle/>
          <a:p>
            <a:r>
              <a:rPr lang="es-MX" sz="1600" b="1" dirty="0"/>
              <a:t>Analizar información</a:t>
            </a:r>
          </a:p>
        </p:txBody>
      </p:sp>
      <p:sp>
        <p:nvSpPr>
          <p:cNvPr id="5" name="CuadroTexto 4">
            <a:extLst>
              <a:ext uri="{FF2B5EF4-FFF2-40B4-BE49-F238E27FC236}">
                <a16:creationId xmlns:a16="http://schemas.microsoft.com/office/drawing/2014/main" id="{2F244E26-C1EE-4355-8C17-8B9A3A5F5860}"/>
              </a:ext>
            </a:extLst>
          </p:cNvPr>
          <p:cNvSpPr txBox="1"/>
          <p:nvPr/>
        </p:nvSpPr>
        <p:spPr>
          <a:xfrm>
            <a:off x="3783632" y="568862"/>
            <a:ext cx="1439280" cy="584775"/>
          </a:xfrm>
          <a:prstGeom prst="rect">
            <a:avLst/>
          </a:prstGeom>
          <a:noFill/>
        </p:spPr>
        <p:txBody>
          <a:bodyPr wrap="square" rtlCol="0">
            <a:spAutoFit/>
          </a:bodyPr>
          <a:lstStyle/>
          <a:p>
            <a:r>
              <a:rPr lang="es-MX" sz="1600" b="1" dirty="0"/>
              <a:t>Obtención de información</a:t>
            </a:r>
          </a:p>
        </p:txBody>
      </p:sp>
      <p:sp>
        <p:nvSpPr>
          <p:cNvPr id="4" name="CuadroTexto 3">
            <a:extLst>
              <a:ext uri="{FF2B5EF4-FFF2-40B4-BE49-F238E27FC236}">
                <a16:creationId xmlns:a16="http://schemas.microsoft.com/office/drawing/2014/main" id="{19B55859-AD37-4E20-935B-EE8932C94443}"/>
              </a:ext>
            </a:extLst>
          </p:cNvPr>
          <p:cNvSpPr txBox="1"/>
          <p:nvPr/>
        </p:nvSpPr>
        <p:spPr>
          <a:xfrm>
            <a:off x="2368428" y="554838"/>
            <a:ext cx="1120698" cy="1323439"/>
          </a:xfrm>
          <a:prstGeom prst="rect">
            <a:avLst/>
          </a:prstGeom>
          <a:noFill/>
        </p:spPr>
        <p:txBody>
          <a:bodyPr wrap="square" rtlCol="0">
            <a:spAutoFit/>
          </a:bodyPr>
          <a:lstStyle/>
          <a:p>
            <a:r>
              <a:rPr lang="es-MX" sz="1600" b="1" dirty="0"/>
              <a:t>Crear un equipo de trabajo</a:t>
            </a:r>
          </a:p>
          <a:p>
            <a:r>
              <a:rPr lang="es-MX" sz="1600" b="1" dirty="0"/>
              <a:t>y preparar el análisis</a:t>
            </a:r>
          </a:p>
        </p:txBody>
      </p:sp>
      <p:sp>
        <p:nvSpPr>
          <p:cNvPr id="2" name="CuadroTexto 1">
            <a:extLst>
              <a:ext uri="{FF2B5EF4-FFF2-40B4-BE49-F238E27FC236}">
                <a16:creationId xmlns:a16="http://schemas.microsoft.com/office/drawing/2014/main" id="{CA771D27-01ED-471E-9087-412D3E8FD7BD}"/>
              </a:ext>
            </a:extLst>
          </p:cNvPr>
          <p:cNvSpPr txBox="1"/>
          <p:nvPr/>
        </p:nvSpPr>
        <p:spPr>
          <a:xfrm>
            <a:off x="593214" y="559420"/>
            <a:ext cx="1685102" cy="1323439"/>
          </a:xfrm>
          <a:prstGeom prst="rect">
            <a:avLst/>
          </a:prstGeom>
          <a:noFill/>
        </p:spPr>
        <p:txBody>
          <a:bodyPr wrap="square" rtlCol="0">
            <a:spAutoFit/>
          </a:bodyPr>
          <a:lstStyle/>
          <a:p>
            <a:r>
              <a:rPr lang="es-MX" sz="1600" b="1" dirty="0"/>
              <a:t>Determinar qué incidencias</a:t>
            </a:r>
          </a:p>
          <a:p>
            <a:r>
              <a:rPr lang="es-MX" sz="1600" b="1" dirty="0"/>
              <a:t>necesitan análisis de causas</a:t>
            </a:r>
          </a:p>
        </p:txBody>
      </p:sp>
      <p:sp>
        <p:nvSpPr>
          <p:cNvPr id="18" name="CuadroTexto 17">
            <a:extLst>
              <a:ext uri="{FF2B5EF4-FFF2-40B4-BE49-F238E27FC236}">
                <a16:creationId xmlns:a16="http://schemas.microsoft.com/office/drawing/2014/main" id="{67605970-E965-43DB-90D0-EC234632AAD4}"/>
              </a:ext>
            </a:extLst>
          </p:cNvPr>
          <p:cNvSpPr txBox="1"/>
          <p:nvPr/>
        </p:nvSpPr>
        <p:spPr>
          <a:xfrm>
            <a:off x="1234945" y="-88402"/>
            <a:ext cx="276038" cy="369332"/>
          </a:xfrm>
          <a:prstGeom prst="rect">
            <a:avLst/>
          </a:prstGeom>
          <a:noFill/>
        </p:spPr>
        <p:txBody>
          <a:bodyPr wrap="none" rtlCol="0">
            <a:spAutoFit/>
          </a:bodyPr>
          <a:lstStyle/>
          <a:p>
            <a:r>
              <a:rPr lang="es-MX" b="1" dirty="0"/>
              <a:t>1</a:t>
            </a:r>
          </a:p>
        </p:txBody>
      </p:sp>
      <p:sp>
        <p:nvSpPr>
          <p:cNvPr id="19" name="CuadroTexto 18">
            <a:extLst>
              <a:ext uri="{FF2B5EF4-FFF2-40B4-BE49-F238E27FC236}">
                <a16:creationId xmlns:a16="http://schemas.microsoft.com/office/drawing/2014/main" id="{D76D6A46-6A1C-43E9-904E-03412FD1DA37}"/>
              </a:ext>
            </a:extLst>
          </p:cNvPr>
          <p:cNvSpPr txBox="1"/>
          <p:nvPr/>
        </p:nvSpPr>
        <p:spPr>
          <a:xfrm>
            <a:off x="2901524" y="-88406"/>
            <a:ext cx="246871" cy="369332"/>
          </a:xfrm>
          <a:prstGeom prst="rect">
            <a:avLst/>
          </a:prstGeom>
          <a:noFill/>
        </p:spPr>
        <p:txBody>
          <a:bodyPr wrap="square" rtlCol="0">
            <a:spAutoFit/>
          </a:bodyPr>
          <a:lstStyle/>
          <a:p>
            <a:r>
              <a:rPr lang="es-MX" b="1" dirty="0"/>
              <a:t>2</a:t>
            </a:r>
          </a:p>
        </p:txBody>
      </p:sp>
      <p:sp>
        <p:nvSpPr>
          <p:cNvPr id="21" name="CuadroTexto 20">
            <a:extLst>
              <a:ext uri="{FF2B5EF4-FFF2-40B4-BE49-F238E27FC236}">
                <a16:creationId xmlns:a16="http://schemas.microsoft.com/office/drawing/2014/main" id="{0C8DE58E-7DBE-4325-97D2-6FED95393F18}"/>
              </a:ext>
            </a:extLst>
          </p:cNvPr>
          <p:cNvSpPr txBox="1"/>
          <p:nvPr/>
        </p:nvSpPr>
        <p:spPr>
          <a:xfrm>
            <a:off x="4265683" y="-89944"/>
            <a:ext cx="246871" cy="369332"/>
          </a:xfrm>
          <a:prstGeom prst="rect">
            <a:avLst/>
          </a:prstGeom>
          <a:noFill/>
        </p:spPr>
        <p:txBody>
          <a:bodyPr wrap="square" rtlCol="0">
            <a:spAutoFit/>
          </a:bodyPr>
          <a:lstStyle/>
          <a:p>
            <a:r>
              <a:rPr lang="es-MX" b="1" dirty="0"/>
              <a:t>3</a:t>
            </a:r>
          </a:p>
        </p:txBody>
      </p:sp>
      <p:sp>
        <p:nvSpPr>
          <p:cNvPr id="22" name="CuadroTexto 21">
            <a:extLst>
              <a:ext uri="{FF2B5EF4-FFF2-40B4-BE49-F238E27FC236}">
                <a16:creationId xmlns:a16="http://schemas.microsoft.com/office/drawing/2014/main" id="{502B45E4-3782-4798-A4A7-1C9E0DB9DA02}"/>
              </a:ext>
            </a:extLst>
          </p:cNvPr>
          <p:cNvSpPr txBox="1"/>
          <p:nvPr/>
        </p:nvSpPr>
        <p:spPr>
          <a:xfrm>
            <a:off x="5783331" y="-101902"/>
            <a:ext cx="246871" cy="369332"/>
          </a:xfrm>
          <a:prstGeom prst="rect">
            <a:avLst/>
          </a:prstGeom>
          <a:noFill/>
        </p:spPr>
        <p:txBody>
          <a:bodyPr wrap="square" rtlCol="0">
            <a:spAutoFit/>
          </a:bodyPr>
          <a:lstStyle/>
          <a:p>
            <a:r>
              <a:rPr lang="es-MX" b="1" dirty="0"/>
              <a:t>4</a:t>
            </a:r>
          </a:p>
        </p:txBody>
      </p:sp>
      <p:sp>
        <p:nvSpPr>
          <p:cNvPr id="23" name="CuadroTexto 22">
            <a:extLst>
              <a:ext uri="{FF2B5EF4-FFF2-40B4-BE49-F238E27FC236}">
                <a16:creationId xmlns:a16="http://schemas.microsoft.com/office/drawing/2014/main" id="{A41850AD-1E6D-4381-AAD6-C724383B4442}"/>
              </a:ext>
            </a:extLst>
          </p:cNvPr>
          <p:cNvSpPr txBox="1"/>
          <p:nvPr/>
        </p:nvSpPr>
        <p:spPr>
          <a:xfrm>
            <a:off x="7338812" y="-115579"/>
            <a:ext cx="246871" cy="369332"/>
          </a:xfrm>
          <a:prstGeom prst="rect">
            <a:avLst/>
          </a:prstGeom>
          <a:noFill/>
        </p:spPr>
        <p:txBody>
          <a:bodyPr wrap="square" rtlCol="0">
            <a:spAutoFit/>
          </a:bodyPr>
          <a:lstStyle/>
          <a:p>
            <a:r>
              <a:rPr lang="es-MX" b="1" dirty="0"/>
              <a:t>5</a:t>
            </a:r>
          </a:p>
        </p:txBody>
      </p:sp>
      <p:sp>
        <p:nvSpPr>
          <p:cNvPr id="24" name="CuadroTexto 23">
            <a:extLst>
              <a:ext uri="{FF2B5EF4-FFF2-40B4-BE49-F238E27FC236}">
                <a16:creationId xmlns:a16="http://schemas.microsoft.com/office/drawing/2014/main" id="{B18B2812-D345-4866-BCA5-7B24FB2AF9B1}"/>
              </a:ext>
            </a:extLst>
          </p:cNvPr>
          <p:cNvSpPr txBox="1"/>
          <p:nvPr/>
        </p:nvSpPr>
        <p:spPr>
          <a:xfrm>
            <a:off x="8935953" y="-129250"/>
            <a:ext cx="246871" cy="369332"/>
          </a:xfrm>
          <a:prstGeom prst="rect">
            <a:avLst/>
          </a:prstGeom>
          <a:noFill/>
        </p:spPr>
        <p:txBody>
          <a:bodyPr wrap="square" rtlCol="0">
            <a:spAutoFit/>
          </a:bodyPr>
          <a:lstStyle/>
          <a:p>
            <a:r>
              <a:rPr lang="es-MX" b="1" dirty="0"/>
              <a:t>6</a:t>
            </a:r>
          </a:p>
        </p:txBody>
      </p:sp>
      <p:sp>
        <p:nvSpPr>
          <p:cNvPr id="25" name="CuadroTexto 24">
            <a:extLst>
              <a:ext uri="{FF2B5EF4-FFF2-40B4-BE49-F238E27FC236}">
                <a16:creationId xmlns:a16="http://schemas.microsoft.com/office/drawing/2014/main" id="{D3CCEFC7-067C-4C24-ACB8-6D5C973E996E}"/>
              </a:ext>
            </a:extLst>
          </p:cNvPr>
          <p:cNvSpPr txBox="1"/>
          <p:nvPr/>
        </p:nvSpPr>
        <p:spPr>
          <a:xfrm>
            <a:off x="10297000" y="-115576"/>
            <a:ext cx="246871" cy="369332"/>
          </a:xfrm>
          <a:prstGeom prst="rect">
            <a:avLst/>
          </a:prstGeom>
          <a:noFill/>
        </p:spPr>
        <p:txBody>
          <a:bodyPr wrap="square" rtlCol="0">
            <a:spAutoFit/>
          </a:bodyPr>
          <a:lstStyle/>
          <a:p>
            <a:r>
              <a:rPr lang="es-MX" b="1" dirty="0"/>
              <a:t>7</a:t>
            </a:r>
          </a:p>
        </p:txBody>
      </p:sp>
      <p:sp>
        <p:nvSpPr>
          <p:cNvPr id="26" name="Rectángulo: esquinas redondeadas 25">
            <a:extLst>
              <a:ext uri="{FF2B5EF4-FFF2-40B4-BE49-F238E27FC236}">
                <a16:creationId xmlns:a16="http://schemas.microsoft.com/office/drawing/2014/main" id="{74C6C1A2-52FF-4F0F-B100-7EA50345B598}"/>
              </a:ext>
            </a:extLst>
          </p:cNvPr>
          <p:cNvSpPr/>
          <p:nvPr/>
        </p:nvSpPr>
        <p:spPr>
          <a:xfrm>
            <a:off x="593214" y="3014905"/>
            <a:ext cx="1447242" cy="262482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27" name="CuadroTexto 26">
            <a:extLst>
              <a:ext uri="{FF2B5EF4-FFF2-40B4-BE49-F238E27FC236}">
                <a16:creationId xmlns:a16="http://schemas.microsoft.com/office/drawing/2014/main" id="{71C21165-EA59-43CA-A814-EC73FD4733E7}"/>
              </a:ext>
            </a:extLst>
          </p:cNvPr>
          <p:cNvSpPr txBox="1"/>
          <p:nvPr/>
        </p:nvSpPr>
        <p:spPr>
          <a:xfrm>
            <a:off x="609970" y="3255856"/>
            <a:ext cx="1112677" cy="830997"/>
          </a:xfrm>
          <a:prstGeom prst="rect">
            <a:avLst/>
          </a:prstGeom>
          <a:noFill/>
        </p:spPr>
        <p:txBody>
          <a:bodyPr wrap="none" rtlCol="0">
            <a:spAutoFit/>
          </a:bodyPr>
          <a:lstStyle/>
          <a:p>
            <a:r>
              <a:rPr lang="es-MX" sz="1200" dirty="0"/>
              <a:t>Se requiere:</a:t>
            </a:r>
          </a:p>
          <a:p>
            <a:r>
              <a:rPr lang="es-MX" sz="1200" dirty="0"/>
              <a:t>-Base de datos</a:t>
            </a:r>
          </a:p>
          <a:p>
            <a:r>
              <a:rPr lang="es-MX" sz="1200" dirty="0"/>
              <a:t>De las observa-</a:t>
            </a:r>
          </a:p>
          <a:p>
            <a:r>
              <a:rPr lang="es-MX" sz="1200" dirty="0" err="1"/>
              <a:t>ciones</a:t>
            </a:r>
            <a:endParaRPr lang="es-MX" sz="1200" dirty="0"/>
          </a:p>
        </p:txBody>
      </p:sp>
      <p:sp>
        <p:nvSpPr>
          <p:cNvPr id="28" name="Rectángulo: esquinas redondeadas 27">
            <a:extLst>
              <a:ext uri="{FF2B5EF4-FFF2-40B4-BE49-F238E27FC236}">
                <a16:creationId xmlns:a16="http://schemas.microsoft.com/office/drawing/2014/main" id="{B9E16FA1-6448-48A9-B796-781A3655860D}"/>
              </a:ext>
            </a:extLst>
          </p:cNvPr>
          <p:cNvSpPr/>
          <p:nvPr/>
        </p:nvSpPr>
        <p:spPr>
          <a:xfrm>
            <a:off x="2247403" y="3006387"/>
            <a:ext cx="1447242" cy="262482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29" name="Rectángulo: esquinas redondeadas 28">
            <a:extLst>
              <a:ext uri="{FF2B5EF4-FFF2-40B4-BE49-F238E27FC236}">
                <a16:creationId xmlns:a16="http://schemas.microsoft.com/office/drawing/2014/main" id="{41EC75DC-7015-44DE-A0C8-1F15D6CDFB94}"/>
              </a:ext>
            </a:extLst>
          </p:cNvPr>
          <p:cNvSpPr/>
          <p:nvPr/>
        </p:nvSpPr>
        <p:spPr>
          <a:xfrm>
            <a:off x="3858422" y="3014905"/>
            <a:ext cx="1447242" cy="262482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0" name="Rectángulo: esquinas redondeadas 29">
            <a:extLst>
              <a:ext uri="{FF2B5EF4-FFF2-40B4-BE49-F238E27FC236}">
                <a16:creationId xmlns:a16="http://schemas.microsoft.com/office/drawing/2014/main" id="{9B6F6655-FFF9-4393-9C43-E02317A33449}"/>
              </a:ext>
            </a:extLst>
          </p:cNvPr>
          <p:cNvSpPr/>
          <p:nvPr/>
        </p:nvSpPr>
        <p:spPr>
          <a:xfrm>
            <a:off x="5426678" y="3014905"/>
            <a:ext cx="1447242" cy="262482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1" name="Rectángulo: esquinas redondeadas 30">
            <a:extLst>
              <a:ext uri="{FF2B5EF4-FFF2-40B4-BE49-F238E27FC236}">
                <a16:creationId xmlns:a16="http://schemas.microsoft.com/office/drawing/2014/main" id="{1EAE9F3C-EB84-4E93-B086-F6529458F4D5}"/>
              </a:ext>
            </a:extLst>
          </p:cNvPr>
          <p:cNvSpPr/>
          <p:nvPr/>
        </p:nvSpPr>
        <p:spPr>
          <a:xfrm>
            <a:off x="6994935" y="3006386"/>
            <a:ext cx="1447242" cy="262482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2" name="Rectángulo: esquinas redondeadas 31">
            <a:extLst>
              <a:ext uri="{FF2B5EF4-FFF2-40B4-BE49-F238E27FC236}">
                <a16:creationId xmlns:a16="http://schemas.microsoft.com/office/drawing/2014/main" id="{819DA227-083A-4D07-955F-82BE7BB1F025}"/>
              </a:ext>
            </a:extLst>
          </p:cNvPr>
          <p:cNvSpPr/>
          <p:nvPr/>
        </p:nvSpPr>
        <p:spPr>
          <a:xfrm>
            <a:off x="8524759" y="3006385"/>
            <a:ext cx="1447242" cy="262482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3" name="Rectángulo: esquinas redondeadas 32">
            <a:extLst>
              <a:ext uri="{FF2B5EF4-FFF2-40B4-BE49-F238E27FC236}">
                <a16:creationId xmlns:a16="http://schemas.microsoft.com/office/drawing/2014/main" id="{2D7C4759-B973-4A13-8A44-F815498C8EA6}"/>
              </a:ext>
            </a:extLst>
          </p:cNvPr>
          <p:cNvSpPr/>
          <p:nvPr/>
        </p:nvSpPr>
        <p:spPr>
          <a:xfrm>
            <a:off x="10054583" y="3036648"/>
            <a:ext cx="1447242" cy="2624824"/>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34" name="CuadroTexto 33">
            <a:extLst>
              <a:ext uri="{FF2B5EF4-FFF2-40B4-BE49-F238E27FC236}">
                <a16:creationId xmlns:a16="http://schemas.microsoft.com/office/drawing/2014/main" id="{24774A3D-CACE-4098-83F3-B46E6C165DB9}"/>
              </a:ext>
            </a:extLst>
          </p:cNvPr>
          <p:cNvSpPr txBox="1"/>
          <p:nvPr/>
        </p:nvSpPr>
        <p:spPr>
          <a:xfrm>
            <a:off x="2233155" y="3199463"/>
            <a:ext cx="1067921" cy="646331"/>
          </a:xfrm>
          <a:prstGeom prst="rect">
            <a:avLst/>
          </a:prstGeom>
          <a:noFill/>
        </p:spPr>
        <p:txBody>
          <a:bodyPr wrap="none" rtlCol="0">
            <a:spAutoFit/>
          </a:bodyPr>
          <a:lstStyle/>
          <a:p>
            <a:r>
              <a:rPr lang="es-MX" sz="1200" dirty="0"/>
              <a:t>Se requiere:</a:t>
            </a:r>
          </a:p>
          <a:p>
            <a:r>
              <a:rPr lang="es-MX" sz="1200" dirty="0"/>
              <a:t>-Equipo de 2 a</a:t>
            </a:r>
          </a:p>
          <a:p>
            <a:r>
              <a:rPr lang="es-MX" sz="1200" dirty="0"/>
              <a:t>10 personas</a:t>
            </a:r>
          </a:p>
        </p:txBody>
      </p:sp>
      <p:sp>
        <p:nvSpPr>
          <p:cNvPr id="35" name="CuadroTexto 34">
            <a:extLst>
              <a:ext uri="{FF2B5EF4-FFF2-40B4-BE49-F238E27FC236}">
                <a16:creationId xmlns:a16="http://schemas.microsoft.com/office/drawing/2014/main" id="{FB08E0C8-A52F-42AD-A5DC-553647EBA5FA}"/>
              </a:ext>
            </a:extLst>
          </p:cNvPr>
          <p:cNvSpPr txBox="1"/>
          <p:nvPr/>
        </p:nvSpPr>
        <p:spPr>
          <a:xfrm>
            <a:off x="5422941" y="3140778"/>
            <a:ext cx="1570968" cy="1938992"/>
          </a:xfrm>
          <a:prstGeom prst="rect">
            <a:avLst/>
          </a:prstGeom>
          <a:noFill/>
        </p:spPr>
        <p:txBody>
          <a:bodyPr wrap="square" rtlCol="0">
            <a:spAutoFit/>
          </a:bodyPr>
          <a:lstStyle/>
          <a:p>
            <a:r>
              <a:rPr lang="es-MX" sz="1200" dirty="0"/>
              <a:t>Se requiere elegir una </a:t>
            </a:r>
            <a:r>
              <a:rPr lang="es-MX" sz="1200" dirty="0" err="1"/>
              <a:t>herra</a:t>
            </a:r>
            <a:r>
              <a:rPr lang="es-MX" sz="1200" dirty="0"/>
              <a:t>-</a:t>
            </a:r>
          </a:p>
          <a:p>
            <a:r>
              <a:rPr lang="es-MX" sz="1200" dirty="0"/>
              <a:t>mienta:</a:t>
            </a:r>
          </a:p>
          <a:p>
            <a:r>
              <a:rPr lang="es-MX" sz="1200" dirty="0"/>
              <a:t>-Diagrama causa</a:t>
            </a:r>
          </a:p>
          <a:p>
            <a:r>
              <a:rPr lang="es-MX" sz="1200" dirty="0"/>
              <a:t>Efecto</a:t>
            </a:r>
          </a:p>
          <a:p>
            <a:r>
              <a:rPr lang="es-MX" sz="1200" dirty="0"/>
              <a:t>-Lluvia ideas</a:t>
            </a:r>
          </a:p>
          <a:p>
            <a:r>
              <a:rPr lang="es-MX" sz="1200" dirty="0"/>
              <a:t>-Diagrama flujo</a:t>
            </a:r>
          </a:p>
          <a:p>
            <a:r>
              <a:rPr lang="es-MX" sz="1200" dirty="0"/>
              <a:t>Analizar factores</a:t>
            </a:r>
          </a:p>
          <a:p>
            <a:r>
              <a:rPr lang="es-MX" sz="1200" dirty="0"/>
              <a:t>Internos y </a:t>
            </a:r>
            <a:r>
              <a:rPr lang="es-MX" sz="1200" dirty="0" err="1"/>
              <a:t>exter</a:t>
            </a:r>
            <a:endParaRPr lang="es-MX" sz="1200" dirty="0"/>
          </a:p>
          <a:p>
            <a:r>
              <a:rPr lang="es-MX" sz="1200" dirty="0"/>
              <a:t>nos CI</a:t>
            </a:r>
          </a:p>
        </p:txBody>
      </p:sp>
      <p:sp>
        <p:nvSpPr>
          <p:cNvPr id="36" name="CuadroTexto 35">
            <a:extLst>
              <a:ext uri="{FF2B5EF4-FFF2-40B4-BE49-F238E27FC236}">
                <a16:creationId xmlns:a16="http://schemas.microsoft.com/office/drawing/2014/main" id="{0EF3434E-9670-42D3-B230-41201C53714B}"/>
              </a:ext>
            </a:extLst>
          </p:cNvPr>
          <p:cNvSpPr txBox="1"/>
          <p:nvPr/>
        </p:nvSpPr>
        <p:spPr>
          <a:xfrm>
            <a:off x="3918779" y="3179662"/>
            <a:ext cx="1109599" cy="1015663"/>
          </a:xfrm>
          <a:prstGeom prst="rect">
            <a:avLst/>
          </a:prstGeom>
          <a:noFill/>
        </p:spPr>
        <p:txBody>
          <a:bodyPr wrap="none" rtlCol="0">
            <a:spAutoFit/>
          </a:bodyPr>
          <a:lstStyle/>
          <a:p>
            <a:r>
              <a:rPr lang="es-MX" sz="1200" dirty="0"/>
              <a:t>Se requiere:</a:t>
            </a:r>
          </a:p>
          <a:p>
            <a:r>
              <a:rPr lang="es-MX" sz="1200" dirty="0"/>
              <a:t>-Registros</a:t>
            </a:r>
          </a:p>
          <a:p>
            <a:r>
              <a:rPr lang="es-MX" sz="1200" dirty="0"/>
              <a:t>-Manuales</a:t>
            </a:r>
          </a:p>
          <a:p>
            <a:r>
              <a:rPr lang="es-MX" sz="1200" dirty="0"/>
              <a:t>-Documentos</a:t>
            </a:r>
          </a:p>
          <a:p>
            <a:r>
              <a:rPr lang="es-MX" sz="1200" dirty="0"/>
              <a:t>-Procedimiento</a:t>
            </a:r>
          </a:p>
        </p:txBody>
      </p:sp>
      <p:sp>
        <p:nvSpPr>
          <p:cNvPr id="37" name="CuadroTexto 36">
            <a:extLst>
              <a:ext uri="{FF2B5EF4-FFF2-40B4-BE49-F238E27FC236}">
                <a16:creationId xmlns:a16="http://schemas.microsoft.com/office/drawing/2014/main" id="{29B3C005-54CD-4803-B993-C3A02CC6980F}"/>
              </a:ext>
            </a:extLst>
          </p:cNvPr>
          <p:cNvSpPr txBox="1"/>
          <p:nvPr/>
        </p:nvSpPr>
        <p:spPr>
          <a:xfrm>
            <a:off x="7045419" y="3237058"/>
            <a:ext cx="978153" cy="1015663"/>
          </a:xfrm>
          <a:prstGeom prst="rect">
            <a:avLst/>
          </a:prstGeom>
          <a:noFill/>
        </p:spPr>
        <p:txBody>
          <a:bodyPr wrap="none" rtlCol="0">
            <a:spAutoFit/>
          </a:bodyPr>
          <a:lstStyle/>
          <a:p>
            <a:r>
              <a:rPr lang="es-MX" sz="1200" dirty="0"/>
              <a:t>Se requiere:</a:t>
            </a:r>
          </a:p>
          <a:p>
            <a:r>
              <a:rPr lang="es-MX" sz="1200" dirty="0"/>
              <a:t>-Elaborar</a:t>
            </a:r>
          </a:p>
          <a:p>
            <a:r>
              <a:rPr lang="es-MX" sz="1200" dirty="0"/>
              <a:t>Informe que</a:t>
            </a:r>
          </a:p>
          <a:p>
            <a:r>
              <a:rPr lang="es-MX" sz="1200" dirty="0"/>
              <a:t>Señale causas</a:t>
            </a:r>
          </a:p>
          <a:p>
            <a:r>
              <a:rPr lang="es-MX" sz="1200" dirty="0"/>
              <a:t>raíz</a:t>
            </a:r>
          </a:p>
        </p:txBody>
      </p:sp>
      <p:sp>
        <p:nvSpPr>
          <p:cNvPr id="38" name="CuadroTexto 37">
            <a:extLst>
              <a:ext uri="{FF2B5EF4-FFF2-40B4-BE49-F238E27FC236}">
                <a16:creationId xmlns:a16="http://schemas.microsoft.com/office/drawing/2014/main" id="{65D54BEF-8D87-4FF7-BDDA-F811A3C296AD}"/>
              </a:ext>
            </a:extLst>
          </p:cNvPr>
          <p:cNvSpPr txBox="1"/>
          <p:nvPr/>
        </p:nvSpPr>
        <p:spPr>
          <a:xfrm>
            <a:off x="8534929" y="3237058"/>
            <a:ext cx="974947" cy="1754326"/>
          </a:xfrm>
          <a:prstGeom prst="rect">
            <a:avLst/>
          </a:prstGeom>
          <a:noFill/>
        </p:spPr>
        <p:txBody>
          <a:bodyPr wrap="none" rtlCol="0">
            <a:spAutoFit/>
          </a:bodyPr>
          <a:lstStyle/>
          <a:p>
            <a:r>
              <a:rPr lang="es-MX" sz="1200" dirty="0"/>
              <a:t>Se requiere:</a:t>
            </a:r>
          </a:p>
          <a:p>
            <a:r>
              <a:rPr lang="es-MX" sz="1200" dirty="0"/>
              <a:t>-Mecanismos</a:t>
            </a:r>
          </a:p>
          <a:p>
            <a:r>
              <a:rPr lang="es-MX" sz="1200" dirty="0"/>
              <a:t>De Control</a:t>
            </a:r>
          </a:p>
          <a:p>
            <a:r>
              <a:rPr lang="es-MX" sz="1200" dirty="0"/>
              <a:t>¿Qué?</a:t>
            </a:r>
          </a:p>
          <a:p>
            <a:r>
              <a:rPr lang="es-MX" sz="1200" dirty="0"/>
              <a:t>-Controles</a:t>
            </a:r>
          </a:p>
          <a:p>
            <a:r>
              <a:rPr lang="es-MX" sz="1200" dirty="0"/>
              <a:t>Preventivos/</a:t>
            </a:r>
          </a:p>
          <a:p>
            <a:r>
              <a:rPr lang="es-MX" sz="1200" dirty="0"/>
              <a:t>Correctivos</a:t>
            </a:r>
          </a:p>
          <a:p>
            <a:r>
              <a:rPr lang="es-MX" sz="1200" dirty="0"/>
              <a:t>¿Quién?</a:t>
            </a:r>
          </a:p>
          <a:p>
            <a:r>
              <a:rPr lang="es-MX" sz="1200" dirty="0"/>
              <a:t>¿Cuándo?</a:t>
            </a:r>
          </a:p>
        </p:txBody>
      </p:sp>
      <p:sp>
        <p:nvSpPr>
          <p:cNvPr id="39" name="CuadroTexto 38">
            <a:extLst>
              <a:ext uri="{FF2B5EF4-FFF2-40B4-BE49-F238E27FC236}">
                <a16:creationId xmlns:a16="http://schemas.microsoft.com/office/drawing/2014/main" id="{DD7D9368-20F2-48B6-9C22-D3DDBC526094}"/>
              </a:ext>
            </a:extLst>
          </p:cNvPr>
          <p:cNvSpPr txBox="1"/>
          <p:nvPr/>
        </p:nvSpPr>
        <p:spPr>
          <a:xfrm>
            <a:off x="10043536" y="3218260"/>
            <a:ext cx="970137" cy="830997"/>
          </a:xfrm>
          <a:prstGeom prst="rect">
            <a:avLst/>
          </a:prstGeom>
          <a:noFill/>
        </p:spPr>
        <p:txBody>
          <a:bodyPr wrap="none" rtlCol="0">
            <a:spAutoFit/>
          </a:bodyPr>
          <a:lstStyle/>
          <a:p>
            <a:r>
              <a:rPr lang="es-MX" sz="1200" dirty="0"/>
              <a:t>Se requiere:</a:t>
            </a:r>
          </a:p>
          <a:p>
            <a:r>
              <a:rPr lang="es-MX" sz="1200" dirty="0"/>
              <a:t>-Cédula</a:t>
            </a:r>
          </a:p>
          <a:p>
            <a:r>
              <a:rPr lang="es-MX" sz="1200" dirty="0"/>
              <a:t>-Seguimiento</a:t>
            </a:r>
          </a:p>
          <a:p>
            <a:r>
              <a:rPr lang="es-MX" sz="1200" dirty="0"/>
              <a:t>resultados</a:t>
            </a:r>
          </a:p>
        </p:txBody>
      </p:sp>
    </p:spTree>
    <p:extLst>
      <p:ext uri="{BB962C8B-B14F-4D97-AF65-F5344CB8AC3E}">
        <p14:creationId xmlns:p14="http://schemas.microsoft.com/office/powerpoint/2010/main" val="4000339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32F576BB-CC0A-41B1-ACD0-B03C8E99C80B}"/>
              </a:ext>
            </a:extLst>
          </p:cNvPr>
          <p:cNvGrpSpPr/>
          <p:nvPr/>
        </p:nvGrpSpPr>
        <p:grpSpPr>
          <a:xfrm>
            <a:off x="2185987" y="2077156"/>
            <a:ext cx="6551613" cy="4172277"/>
            <a:chOff x="2185987" y="1444600"/>
            <a:chExt cx="7158038" cy="4804833"/>
          </a:xfrm>
        </p:grpSpPr>
        <p:pic>
          <p:nvPicPr>
            <p:cNvPr id="5" name="Imagen 4" descr="Imagen que contiene captura de pantalla&#10;&#10;Descripción generada automáticamente">
              <a:extLst>
                <a:ext uri="{FF2B5EF4-FFF2-40B4-BE49-F238E27FC236}">
                  <a16:creationId xmlns:a16="http://schemas.microsoft.com/office/drawing/2014/main" id="{C88EAD2B-6300-4994-82C3-14DD1D8FF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5987" y="1444600"/>
              <a:ext cx="7158038" cy="4804833"/>
            </a:xfrm>
            <a:prstGeom prst="rect">
              <a:avLst/>
            </a:prstGeom>
          </p:spPr>
        </p:pic>
        <p:sp>
          <p:nvSpPr>
            <p:cNvPr id="7" name="CuadroTexto 6">
              <a:extLst>
                <a:ext uri="{FF2B5EF4-FFF2-40B4-BE49-F238E27FC236}">
                  <a16:creationId xmlns:a16="http://schemas.microsoft.com/office/drawing/2014/main" id="{E648ABFF-5F9C-4B73-8E43-0F29091C6D14}"/>
                </a:ext>
              </a:extLst>
            </p:cNvPr>
            <p:cNvSpPr txBox="1"/>
            <p:nvPr/>
          </p:nvSpPr>
          <p:spPr>
            <a:xfrm>
              <a:off x="3352800" y="1623484"/>
              <a:ext cx="5383389" cy="369332"/>
            </a:xfrm>
            <a:prstGeom prst="rect">
              <a:avLst/>
            </a:prstGeom>
            <a:solidFill>
              <a:schemeClr val="bg1"/>
            </a:solidFill>
          </p:spPr>
          <p:txBody>
            <a:bodyPr wrap="square" rtlCol="0">
              <a:spAutoFit/>
            </a:bodyPr>
            <a:lstStyle/>
            <a:p>
              <a:pPr algn="ctr"/>
              <a:r>
                <a:rPr lang="es-MX" dirty="0"/>
                <a:t>OBSERVACIÓN/ RECOMENDACIÓN</a:t>
              </a:r>
            </a:p>
          </p:txBody>
        </p:sp>
      </p:grpSp>
      <p:sp>
        <p:nvSpPr>
          <p:cNvPr id="8" name="CuadroTexto 7">
            <a:extLst>
              <a:ext uri="{FF2B5EF4-FFF2-40B4-BE49-F238E27FC236}">
                <a16:creationId xmlns:a16="http://schemas.microsoft.com/office/drawing/2014/main" id="{15D1CB57-89F3-420F-8B0F-39172ADE15E2}"/>
              </a:ext>
            </a:extLst>
          </p:cNvPr>
          <p:cNvSpPr txBox="1"/>
          <p:nvPr/>
        </p:nvSpPr>
        <p:spPr>
          <a:xfrm>
            <a:off x="3418157" y="1431047"/>
            <a:ext cx="5355685" cy="461665"/>
          </a:xfrm>
          <a:prstGeom prst="rect">
            <a:avLst/>
          </a:prstGeom>
          <a:noFill/>
        </p:spPr>
        <p:txBody>
          <a:bodyPr wrap="square" rtlCol="0">
            <a:spAutoFit/>
          </a:bodyPr>
          <a:lstStyle/>
          <a:p>
            <a:r>
              <a:rPr lang="es-MX" sz="2400" dirty="0"/>
              <a:t>DIAGRAMA DE 5 PORQUÉ</a:t>
            </a:r>
          </a:p>
        </p:txBody>
      </p:sp>
      <p:sp>
        <p:nvSpPr>
          <p:cNvPr id="6" name="CuadroTexto 5">
            <a:extLst>
              <a:ext uri="{FF2B5EF4-FFF2-40B4-BE49-F238E27FC236}">
                <a16:creationId xmlns:a16="http://schemas.microsoft.com/office/drawing/2014/main" id="{43C18C07-0656-421A-8DDC-4F1A17B77157}"/>
              </a:ext>
            </a:extLst>
          </p:cNvPr>
          <p:cNvSpPr txBox="1"/>
          <p:nvPr/>
        </p:nvSpPr>
        <p:spPr>
          <a:xfrm>
            <a:off x="4030133" y="722489"/>
            <a:ext cx="3155031" cy="369332"/>
          </a:xfrm>
          <a:prstGeom prst="rect">
            <a:avLst/>
          </a:prstGeom>
          <a:noFill/>
        </p:spPr>
        <p:txBody>
          <a:bodyPr wrap="none" rtlCol="0">
            <a:spAutoFit/>
          </a:bodyPr>
          <a:lstStyle/>
          <a:p>
            <a:r>
              <a:rPr lang="es-MX" dirty="0"/>
              <a:t>Ejemplos de metodologías</a:t>
            </a:r>
          </a:p>
        </p:txBody>
      </p:sp>
    </p:spTree>
    <p:extLst>
      <p:ext uri="{BB962C8B-B14F-4D97-AF65-F5344CB8AC3E}">
        <p14:creationId xmlns:p14="http://schemas.microsoft.com/office/powerpoint/2010/main" val="1718363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E36FF7EC-B853-4899-8FDE-1FF622C3CA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714376"/>
            <a:ext cx="10699044" cy="5339556"/>
          </a:xfrm>
        </p:spPr>
      </p:pic>
      <p:sp>
        <p:nvSpPr>
          <p:cNvPr id="6" name="CuadroTexto 5">
            <a:extLst>
              <a:ext uri="{FF2B5EF4-FFF2-40B4-BE49-F238E27FC236}">
                <a16:creationId xmlns:a16="http://schemas.microsoft.com/office/drawing/2014/main" id="{E54AD241-8A62-40D6-A12A-450F0E14DCB8}"/>
              </a:ext>
            </a:extLst>
          </p:cNvPr>
          <p:cNvSpPr txBox="1"/>
          <p:nvPr/>
        </p:nvSpPr>
        <p:spPr>
          <a:xfrm>
            <a:off x="5367337" y="3014822"/>
            <a:ext cx="1457325" cy="369332"/>
          </a:xfrm>
          <a:prstGeom prst="rect">
            <a:avLst/>
          </a:prstGeom>
          <a:solidFill>
            <a:schemeClr val="bg1"/>
          </a:solidFill>
        </p:spPr>
        <p:txBody>
          <a:bodyPr wrap="square" rtlCol="0">
            <a:spAutoFit/>
          </a:bodyPr>
          <a:lstStyle/>
          <a:p>
            <a:r>
              <a:rPr lang="es-MX" dirty="0"/>
              <a:t>Observación</a:t>
            </a:r>
          </a:p>
        </p:txBody>
      </p:sp>
      <p:sp>
        <p:nvSpPr>
          <p:cNvPr id="7" name="CuadroTexto 6">
            <a:extLst>
              <a:ext uri="{FF2B5EF4-FFF2-40B4-BE49-F238E27FC236}">
                <a16:creationId xmlns:a16="http://schemas.microsoft.com/office/drawing/2014/main" id="{0D48D824-D697-471E-AF0D-ACB6BBDC6242}"/>
              </a:ext>
            </a:extLst>
          </p:cNvPr>
          <p:cNvSpPr txBox="1"/>
          <p:nvPr/>
        </p:nvSpPr>
        <p:spPr>
          <a:xfrm>
            <a:off x="8703733" y="4492978"/>
            <a:ext cx="2223911" cy="369332"/>
          </a:xfrm>
          <a:prstGeom prst="rect">
            <a:avLst/>
          </a:prstGeom>
          <a:noFill/>
        </p:spPr>
        <p:txBody>
          <a:bodyPr wrap="square" rtlCol="0">
            <a:spAutoFit/>
          </a:bodyPr>
          <a:lstStyle/>
          <a:p>
            <a:r>
              <a:rPr lang="es-MX" dirty="0"/>
              <a:t>Controles Preventivos</a:t>
            </a:r>
          </a:p>
        </p:txBody>
      </p:sp>
      <p:sp>
        <p:nvSpPr>
          <p:cNvPr id="10" name="CuadroTexto 9">
            <a:extLst>
              <a:ext uri="{FF2B5EF4-FFF2-40B4-BE49-F238E27FC236}">
                <a16:creationId xmlns:a16="http://schemas.microsoft.com/office/drawing/2014/main" id="{C8589548-8543-41E7-AD3C-701AF0703489}"/>
              </a:ext>
            </a:extLst>
          </p:cNvPr>
          <p:cNvSpPr txBox="1"/>
          <p:nvPr/>
        </p:nvSpPr>
        <p:spPr>
          <a:xfrm>
            <a:off x="7834489" y="1162756"/>
            <a:ext cx="3093155" cy="369332"/>
          </a:xfrm>
          <a:prstGeom prst="rect">
            <a:avLst/>
          </a:prstGeom>
          <a:noFill/>
        </p:spPr>
        <p:txBody>
          <a:bodyPr wrap="square" rtlCol="0">
            <a:spAutoFit/>
          </a:bodyPr>
          <a:lstStyle/>
          <a:p>
            <a:r>
              <a:rPr lang="es-MX" dirty="0"/>
              <a:t>Controles Correctivos</a:t>
            </a:r>
          </a:p>
        </p:txBody>
      </p:sp>
    </p:spTree>
    <p:extLst>
      <p:ext uri="{BB962C8B-B14F-4D97-AF65-F5344CB8AC3E}">
        <p14:creationId xmlns:p14="http://schemas.microsoft.com/office/powerpoint/2010/main" val="3924629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texto&#10;&#10;Descripción generada automáticamente">
            <a:extLst>
              <a:ext uri="{FF2B5EF4-FFF2-40B4-BE49-F238E27FC236}">
                <a16:creationId xmlns:a16="http://schemas.microsoft.com/office/drawing/2014/main" id="{6F6EDCA7-2645-4324-BA79-A0F6630459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0186" y="1031723"/>
            <a:ext cx="9086851" cy="4926165"/>
          </a:xfrm>
        </p:spPr>
      </p:pic>
    </p:spTree>
    <p:extLst>
      <p:ext uri="{BB962C8B-B14F-4D97-AF65-F5344CB8AC3E}">
        <p14:creationId xmlns:p14="http://schemas.microsoft.com/office/powerpoint/2010/main" val="3100933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3C79AE5-FE8E-4D3E-8676-B9D9254D6590}"/>
              </a:ext>
            </a:extLst>
          </p:cNvPr>
          <p:cNvSpPr/>
          <p:nvPr/>
        </p:nvSpPr>
        <p:spPr>
          <a:xfrm>
            <a:off x="785407" y="2037759"/>
            <a:ext cx="10844212" cy="3139321"/>
          </a:xfrm>
          <a:prstGeom prst="rect">
            <a:avLst/>
          </a:prstGeom>
        </p:spPr>
        <p:txBody>
          <a:bodyPr wrap="square">
            <a:spAutoFit/>
          </a:bodyPr>
          <a:lstStyle/>
          <a:p>
            <a:pPr algn="just"/>
            <a:r>
              <a:rPr lang="es-MX" dirty="0">
                <a:latin typeface="Montserrat Light" panose="00000400000000000000" pitchFamily="2" charset="0"/>
              </a:rPr>
              <a:t>Para que la Secretaría de Cultura incluya en la Matriz de Indicadores para Resultados del programa presupuestario E011 "Desarrollo cultural" los indicadores que permitan evaluar el cumplimiento del objetivo al cual se encuentran alineados y aquéllos para valorar su contribución en el cumplimiento de la política pública orientada a garantizar el ejercicio, respeto, protección y promoción de los derechos al desarrollo pleno, entre ellos, el acceso a la cultura de las niñas, niños y adolescentes prevista en el Presupuesto de Egresos de la Federación, en términos de los numerales noveno, de los Lineamientos Generales para la evaluación de los Programas Federales de la Administración Pública, IV.2.2 de la Guía para el Diseño de la Matriz de Indicadores para Resultados, y del Presupuesto de Egresos de la Federación, e informe a la Auditoría Superior de la Federación de los resultados y de las medidas realizadas para corregir las deficiencias detectadas</a:t>
            </a:r>
            <a:r>
              <a:rPr lang="es-MX" dirty="0"/>
              <a:t> </a:t>
            </a:r>
          </a:p>
        </p:txBody>
      </p:sp>
      <p:sp>
        <p:nvSpPr>
          <p:cNvPr id="3" name="CuadroTexto 2">
            <a:extLst>
              <a:ext uri="{FF2B5EF4-FFF2-40B4-BE49-F238E27FC236}">
                <a16:creationId xmlns:a16="http://schemas.microsoft.com/office/drawing/2014/main" id="{99368AEB-9C35-481C-8574-E8786F0A1EDC}"/>
              </a:ext>
            </a:extLst>
          </p:cNvPr>
          <p:cNvSpPr txBox="1"/>
          <p:nvPr/>
        </p:nvSpPr>
        <p:spPr>
          <a:xfrm>
            <a:off x="2924175" y="913329"/>
            <a:ext cx="6343650" cy="707886"/>
          </a:xfrm>
          <a:prstGeom prst="rect">
            <a:avLst/>
          </a:prstGeom>
          <a:noFill/>
        </p:spPr>
        <p:txBody>
          <a:bodyPr wrap="square" rtlCol="0">
            <a:spAutoFit/>
          </a:bodyPr>
          <a:lstStyle/>
          <a:p>
            <a:pPr algn="ctr"/>
            <a:r>
              <a:rPr lang="es-MX" sz="4000" dirty="0"/>
              <a:t>EJEMPLO</a:t>
            </a:r>
          </a:p>
        </p:txBody>
      </p:sp>
    </p:spTree>
    <p:extLst>
      <p:ext uri="{BB962C8B-B14F-4D97-AF65-F5344CB8AC3E}">
        <p14:creationId xmlns:p14="http://schemas.microsoft.com/office/powerpoint/2010/main" val="1760643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386D24-C03D-492E-8E97-4174A3CA3325}"/>
              </a:ext>
            </a:extLst>
          </p:cNvPr>
          <p:cNvSpPr>
            <a:spLocks noGrp="1"/>
          </p:cNvSpPr>
          <p:nvPr>
            <p:ph type="title"/>
          </p:nvPr>
        </p:nvSpPr>
        <p:spPr>
          <a:xfrm>
            <a:off x="648930" y="629267"/>
            <a:ext cx="9252154" cy="1016654"/>
          </a:xfrm>
        </p:spPr>
        <p:txBody>
          <a:bodyPr>
            <a:normAutofit/>
          </a:bodyPr>
          <a:lstStyle/>
          <a:p>
            <a:pPr>
              <a:lnSpc>
                <a:spcPct val="90000"/>
              </a:lnSpc>
            </a:pPr>
            <a:r>
              <a:rPr lang="es-ES" sz="2300" b="1">
                <a:solidFill>
                  <a:srgbClr val="EBEBEB"/>
                </a:solidFill>
              </a:rPr>
              <a:t>Metodología para el análisis de causa-raíz de las Observaciones determinadas por los Órganos Fiscalizadores</a:t>
            </a:r>
            <a:endParaRPr lang="es-MX" sz="2300" b="1">
              <a:solidFill>
                <a:srgbClr val="EBEBEB"/>
              </a:solidFill>
            </a:endParaRPr>
          </a:p>
        </p:txBody>
      </p:sp>
      <p:sp>
        <p:nvSpPr>
          <p:cNvPr id="3" name="Marcador de contenido 2">
            <a:extLst>
              <a:ext uri="{FF2B5EF4-FFF2-40B4-BE49-F238E27FC236}">
                <a16:creationId xmlns:a16="http://schemas.microsoft.com/office/drawing/2014/main" id="{DF0E6075-A3BF-4BE6-A4BB-17DB99B8831E}"/>
              </a:ext>
            </a:extLst>
          </p:cNvPr>
          <p:cNvSpPr>
            <a:spLocks noGrp="1"/>
          </p:cNvSpPr>
          <p:nvPr>
            <p:ph idx="1"/>
          </p:nvPr>
        </p:nvSpPr>
        <p:spPr>
          <a:xfrm>
            <a:off x="648931" y="2548281"/>
            <a:ext cx="7153602" cy="3658689"/>
          </a:xfrm>
        </p:spPr>
        <p:txBody>
          <a:bodyPr>
            <a:normAutofit/>
          </a:bodyPr>
          <a:lstStyle/>
          <a:p>
            <a:pPr marL="0" indent="0">
              <a:buNone/>
            </a:pPr>
            <a:r>
              <a:rPr lang="es-ES" b="1" dirty="0"/>
              <a:t>8.- Documentar todo el proceso</a:t>
            </a:r>
            <a:endParaRPr lang="es-MX" dirty="0"/>
          </a:p>
          <a:p>
            <a:pPr marL="0" indent="0">
              <a:buNone/>
            </a:pPr>
            <a:endParaRPr lang="es-MX" dirty="0"/>
          </a:p>
          <a:p>
            <a:pPr marL="0" indent="0">
              <a:buNone/>
            </a:pPr>
            <a:r>
              <a:rPr lang="es-ES" dirty="0"/>
              <a:t>Se SUGIERE que una vez realizado y documentado el análisis de causa-raíz llevado a cabo se genere un antecedente para difundir y poderlo consultar en el futuro a fin de evitar la recurrencia.</a:t>
            </a:r>
            <a:endParaRPr lang="es-MX" dirty="0"/>
          </a:p>
          <a:p>
            <a:pPr marL="0" indent="0">
              <a:buNone/>
            </a:pPr>
            <a:endParaRPr lang="es-MX" dirty="0"/>
          </a:p>
          <a:p>
            <a:pPr marL="0" indent="0">
              <a:buNone/>
            </a:pPr>
            <a:endParaRPr lang="es-MX" dirty="0"/>
          </a:p>
        </p:txBody>
      </p:sp>
    </p:spTree>
    <p:extLst>
      <p:ext uri="{BB962C8B-B14F-4D97-AF65-F5344CB8AC3E}">
        <p14:creationId xmlns:p14="http://schemas.microsoft.com/office/powerpoint/2010/main" val="4268672362"/>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a 12">
            <a:extLst>
              <a:ext uri="{FF2B5EF4-FFF2-40B4-BE49-F238E27FC236}">
                <a16:creationId xmlns:a16="http://schemas.microsoft.com/office/drawing/2014/main" id="{7AE6A13D-4A86-4B78-B18C-DA8FD556F3AE}"/>
              </a:ext>
            </a:extLst>
          </p:cNvPr>
          <p:cNvGraphicFramePr>
            <a:graphicFrameLocks noGrp="1"/>
          </p:cNvGraphicFramePr>
          <p:nvPr/>
        </p:nvGraphicFramePr>
        <p:xfrm>
          <a:off x="1563758" y="2187179"/>
          <a:ext cx="8627166" cy="2011680"/>
        </p:xfrm>
        <a:graphic>
          <a:graphicData uri="http://schemas.openxmlformats.org/drawingml/2006/table">
            <a:tbl>
              <a:tblPr firstRow="1" bandRow="1">
                <a:tableStyleId>{5C22544A-7EE6-4342-B048-85BDC9FD1C3A}</a:tableStyleId>
              </a:tblPr>
              <a:tblGrid>
                <a:gridCol w="2875722">
                  <a:extLst>
                    <a:ext uri="{9D8B030D-6E8A-4147-A177-3AD203B41FA5}">
                      <a16:colId xmlns:a16="http://schemas.microsoft.com/office/drawing/2014/main" val="116044100"/>
                    </a:ext>
                  </a:extLst>
                </a:gridCol>
                <a:gridCol w="2875722">
                  <a:extLst>
                    <a:ext uri="{9D8B030D-6E8A-4147-A177-3AD203B41FA5}">
                      <a16:colId xmlns:a16="http://schemas.microsoft.com/office/drawing/2014/main" val="172932752"/>
                    </a:ext>
                  </a:extLst>
                </a:gridCol>
                <a:gridCol w="2875722">
                  <a:extLst>
                    <a:ext uri="{9D8B030D-6E8A-4147-A177-3AD203B41FA5}">
                      <a16:colId xmlns:a16="http://schemas.microsoft.com/office/drawing/2014/main" val="83021874"/>
                    </a:ext>
                  </a:extLst>
                </a:gridCol>
              </a:tblGrid>
              <a:tr h="1754326">
                <a:tc>
                  <a:txBody>
                    <a:bodyPr/>
                    <a:lstStyle/>
                    <a:p>
                      <a:r>
                        <a:rPr lang="es-MX" dirty="0"/>
                        <a:t>Observación/Requerimiento/Recomendación </a:t>
                      </a:r>
                    </a:p>
                  </a:txBody>
                  <a:tcPr>
                    <a:solidFill>
                      <a:schemeClr val="bg2">
                        <a:lumMod val="25000"/>
                      </a:schemeClr>
                    </a:solidFill>
                  </a:tcPr>
                </a:tc>
                <a:tc>
                  <a:txBody>
                    <a:bodyPr/>
                    <a:lstStyle/>
                    <a:p>
                      <a:r>
                        <a:rPr lang="es-MX" dirty="0"/>
                        <a:t>Acciones de mejora sugeridas al área auditada:</a:t>
                      </a:r>
                    </a:p>
                    <a:p>
                      <a:endParaRPr lang="es-MX" dirty="0"/>
                    </a:p>
                    <a:p>
                      <a:r>
                        <a:rPr lang="es-MX" dirty="0"/>
                        <a:t>-Correctiva</a:t>
                      </a:r>
                    </a:p>
                    <a:p>
                      <a:r>
                        <a:rPr lang="es-MX" dirty="0"/>
                        <a:t>-Preventiva</a:t>
                      </a:r>
                    </a:p>
                    <a:p>
                      <a:endParaRPr lang="es-MX" dirty="0"/>
                    </a:p>
                  </a:txBody>
                  <a:tcPr>
                    <a:solidFill>
                      <a:schemeClr val="bg2">
                        <a:lumMod val="25000"/>
                      </a:schemeClr>
                    </a:solidFill>
                  </a:tcPr>
                </a:tc>
                <a:tc>
                  <a:txBody>
                    <a:bodyPr/>
                    <a:lstStyle/>
                    <a:p>
                      <a:r>
                        <a:rPr lang="es-MX" dirty="0"/>
                        <a:t>Propuesta de atención a observaciones </a:t>
                      </a:r>
                    </a:p>
                  </a:txBody>
                  <a:tcPr>
                    <a:solidFill>
                      <a:schemeClr val="bg2">
                        <a:lumMod val="25000"/>
                      </a:schemeClr>
                    </a:solidFill>
                  </a:tcPr>
                </a:tc>
                <a:extLst>
                  <a:ext uri="{0D108BD9-81ED-4DB2-BD59-A6C34878D82A}">
                    <a16:rowId xmlns:a16="http://schemas.microsoft.com/office/drawing/2014/main" val="2390850055"/>
                  </a:ext>
                </a:extLst>
              </a:tr>
            </a:tbl>
          </a:graphicData>
        </a:graphic>
      </p:graphicFrame>
      <p:sp>
        <p:nvSpPr>
          <p:cNvPr id="21" name="CuadroTexto 20">
            <a:extLst>
              <a:ext uri="{FF2B5EF4-FFF2-40B4-BE49-F238E27FC236}">
                <a16:creationId xmlns:a16="http://schemas.microsoft.com/office/drawing/2014/main" id="{40148C8A-DDE1-4362-BAE1-29A66063708E}"/>
              </a:ext>
            </a:extLst>
          </p:cNvPr>
          <p:cNvSpPr txBox="1"/>
          <p:nvPr/>
        </p:nvSpPr>
        <p:spPr>
          <a:xfrm>
            <a:off x="193787" y="394685"/>
            <a:ext cx="11377217" cy="2031325"/>
          </a:xfrm>
          <a:prstGeom prst="rect">
            <a:avLst/>
          </a:prstGeom>
          <a:noFill/>
        </p:spPr>
        <p:txBody>
          <a:bodyPr wrap="none" rtlCol="0">
            <a:spAutoFit/>
          </a:bodyPr>
          <a:lstStyle/>
          <a:p>
            <a:r>
              <a:rPr lang="es-MX" b="1" dirty="0"/>
              <a:t>1. Cédula de seguimiento</a:t>
            </a:r>
          </a:p>
          <a:p>
            <a:endParaRPr lang="es-MX" dirty="0"/>
          </a:p>
          <a:p>
            <a:pPr marL="285750" indent="-285750">
              <a:buFont typeface="Arial" panose="020B0604020202020204" pitchFamily="34" charset="0"/>
              <a:buChar char="•"/>
            </a:pPr>
            <a:r>
              <a:rPr lang="es-MX" dirty="0"/>
              <a:t>Datos generales: UR auditada (ej. DGA), Unidad administrativa (Dirección de Finanzas)</a:t>
            </a:r>
          </a:p>
          <a:p>
            <a:pPr marL="285750" indent="-285750">
              <a:buFont typeface="Arial" panose="020B0604020202020204" pitchFamily="34" charset="0"/>
              <a:buChar char="•"/>
            </a:pPr>
            <a:r>
              <a:rPr lang="es-MX" dirty="0"/>
              <a:t>Datos originales( Nombre y Número de auditoría, Número de Observación, Monto por aclarar, Monto por recuperar)</a:t>
            </a:r>
          </a:p>
          <a:p>
            <a:pPr marL="285750" indent="-285750">
              <a:buFont typeface="Arial" panose="020B0604020202020204" pitchFamily="34" charset="0"/>
              <a:buChar char="•"/>
            </a:pPr>
            <a:r>
              <a:rPr lang="es-MX" dirty="0"/>
              <a:t>Datos de seguimiento: Saldo por aclarar, saldo por recuperar</a:t>
            </a:r>
          </a:p>
          <a:p>
            <a:pPr marL="285750" indent="-285750">
              <a:buFont typeface="Arial" panose="020B0604020202020204" pitchFamily="34" charset="0"/>
              <a:buChar char="•"/>
            </a:pPr>
            <a:r>
              <a:rPr lang="es-MX" dirty="0"/>
              <a:t>Cédula</a:t>
            </a:r>
          </a:p>
          <a:p>
            <a:r>
              <a:rPr lang="es-MX" dirty="0"/>
              <a:t> </a:t>
            </a:r>
          </a:p>
        </p:txBody>
      </p:sp>
      <p:sp>
        <p:nvSpPr>
          <p:cNvPr id="23" name="CuadroTexto 22">
            <a:extLst>
              <a:ext uri="{FF2B5EF4-FFF2-40B4-BE49-F238E27FC236}">
                <a16:creationId xmlns:a16="http://schemas.microsoft.com/office/drawing/2014/main" id="{BF839A3C-DF27-488B-9580-B5ECA6C0E080}"/>
              </a:ext>
            </a:extLst>
          </p:cNvPr>
          <p:cNvSpPr txBox="1"/>
          <p:nvPr/>
        </p:nvSpPr>
        <p:spPr>
          <a:xfrm>
            <a:off x="193787" y="4431991"/>
            <a:ext cx="10814884" cy="646331"/>
          </a:xfrm>
          <a:prstGeom prst="rect">
            <a:avLst/>
          </a:prstGeom>
          <a:noFill/>
        </p:spPr>
        <p:txBody>
          <a:bodyPr wrap="none" rtlCol="0">
            <a:spAutoFit/>
          </a:bodyPr>
          <a:lstStyle/>
          <a:p>
            <a:pPr marL="285750" indent="-285750">
              <a:buFont typeface="Arial" panose="020B0604020202020204" pitchFamily="34" charset="0"/>
              <a:buChar char="•"/>
            </a:pPr>
            <a:r>
              <a:rPr lang="es-MX" dirty="0"/>
              <a:t>Firma de quien elabora, valida (Área auditada), visto bueno (Dirección designada DGA) y firma para pago (DGA)</a:t>
            </a:r>
          </a:p>
          <a:p>
            <a:pPr marL="285750" indent="-285750">
              <a:buFont typeface="Arial" panose="020B0604020202020204" pitchFamily="34" charset="0"/>
              <a:buChar char="•"/>
            </a:pPr>
            <a:r>
              <a:rPr lang="es-MX" dirty="0"/>
              <a:t> Lugar y fecha</a:t>
            </a:r>
          </a:p>
        </p:txBody>
      </p:sp>
      <p:sp>
        <p:nvSpPr>
          <p:cNvPr id="24" name="CuadroTexto 23">
            <a:extLst>
              <a:ext uri="{FF2B5EF4-FFF2-40B4-BE49-F238E27FC236}">
                <a16:creationId xmlns:a16="http://schemas.microsoft.com/office/drawing/2014/main" id="{C322B73F-832B-428C-8C29-DE9BB3BB6DFF}"/>
              </a:ext>
            </a:extLst>
          </p:cNvPr>
          <p:cNvSpPr txBox="1"/>
          <p:nvPr/>
        </p:nvSpPr>
        <p:spPr>
          <a:xfrm>
            <a:off x="193787" y="5410833"/>
            <a:ext cx="4946482" cy="646331"/>
          </a:xfrm>
          <a:prstGeom prst="rect">
            <a:avLst/>
          </a:prstGeom>
          <a:noFill/>
        </p:spPr>
        <p:txBody>
          <a:bodyPr wrap="none" rtlCol="0">
            <a:spAutoFit/>
          </a:bodyPr>
          <a:lstStyle/>
          <a:p>
            <a:r>
              <a:rPr lang="es-MX" b="1" dirty="0"/>
              <a:t>2. Informe Narrativo de la Cédula de Seguimiento </a:t>
            </a:r>
          </a:p>
          <a:p>
            <a:endParaRPr lang="es-MX" dirty="0"/>
          </a:p>
        </p:txBody>
      </p:sp>
    </p:spTree>
    <p:extLst>
      <p:ext uri="{BB962C8B-B14F-4D97-AF65-F5344CB8AC3E}">
        <p14:creationId xmlns:p14="http://schemas.microsoft.com/office/powerpoint/2010/main" val="2629082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17AEEE22-D208-415E-B590-65900B8D9018}"/>
              </a:ext>
            </a:extLst>
          </p:cNvPr>
          <p:cNvGrpSpPr/>
          <p:nvPr/>
        </p:nvGrpSpPr>
        <p:grpSpPr>
          <a:xfrm>
            <a:off x="1674056" y="582988"/>
            <a:ext cx="7934507" cy="5933365"/>
            <a:chOff x="1674056" y="582988"/>
            <a:chExt cx="7934507" cy="5933365"/>
          </a:xfrm>
        </p:grpSpPr>
        <p:pic>
          <p:nvPicPr>
            <p:cNvPr id="8" name="Imagen 7">
              <a:extLst>
                <a:ext uri="{FF2B5EF4-FFF2-40B4-BE49-F238E27FC236}">
                  <a16:creationId xmlns:a16="http://schemas.microsoft.com/office/drawing/2014/main" id="{D660BC25-2B5F-4A38-A5FD-BED24C580DEF}"/>
                </a:ext>
              </a:extLst>
            </p:cNvPr>
            <p:cNvPicPr>
              <a:picLocks noChangeAspect="1"/>
            </p:cNvPicPr>
            <p:nvPr/>
          </p:nvPicPr>
          <p:blipFill>
            <a:blip r:embed="rId2"/>
            <a:stretch>
              <a:fillRect/>
            </a:stretch>
          </p:blipFill>
          <p:spPr>
            <a:xfrm>
              <a:off x="1674056" y="582988"/>
              <a:ext cx="7934507" cy="5933365"/>
            </a:xfrm>
            <a:prstGeom prst="rect">
              <a:avLst/>
            </a:prstGeom>
          </p:spPr>
        </p:pic>
        <p:sp>
          <p:nvSpPr>
            <p:cNvPr id="2" name="Rectángulo 1">
              <a:extLst>
                <a:ext uri="{FF2B5EF4-FFF2-40B4-BE49-F238E27FC236}">
                  <a16:creationId xmlns:a16="http://schemas.microsoft.com/office/drawing/2014/main" id="{D470D5E2-470A-40F7-9B20-2E486300502A}"/>
                </a:ext>
              </a:extLst>
            </p:cNvPr>
            <p:cNvSpPr/>
            <p:nvPr/>
          </p:nvSpPr>
          <p:spPr>
            <a:xfrm>
              <a:off x="7962900" y="5608262"/>
              <a:ext cx="1554737" cy="66675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2">
              <a:extLst>
                <a:ext uri="{FF2B5EF4-FFF2-40B4-BE49-F238E27FC236}">
                  <a16:creationId xmlns:a16="http://schemas.microsoft.com/office/drawing/2014/main" id="{DE5B1C0D-CAAC-4E34-92F2-73721C2A51E8}"/>
                </a:ext>
              </a:extLst>
            </p:cNvPr>
            <p:cNvPicPr>
              <a:picLocks noChangeAspect="1"/>
            </p:cNvPicPr>
            <p:nvPr/>
          </p:nvPicPr>
          <p:blipFill>
            <a:blip r:embed="rId3"/>
            <a:stretch>
              <a:fillRect/>
            </a:stretch>
          </p:blipFill>
          <p:spPr>
            <a:xfrm>
              <a:off x="4229101" y="5608262"/>
              <a:ext cx="1566808" cy="676715"/>
            </a:xfrm>
            <a:prstGeom prst="rect">
              <a:avLst/>
            </a:prstGeom>
          </p:spPr>
        </p:pic>
      </p:grpSp>
    </p:spTree>
    <p:extLst>
      <p:ext uri="{BB962C8B-B14F-4D97-AF65-F5344CB8AC3E}">
        <p14:creationId xmlns:p14="http://schemas.microsoft.com/office/powerpoint/2010/main" val="623642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043543B-1936-48B1-918C-D07B5B743AD3}"/>
              </a:ext>
            </a:extLst>
          </p:cNvPr>
          <p:cNvSpPr txBox="1"/>
          <p:nvPr/>
        </p:nvSpPr>
        <p:spPr>
          <a:xfrm>
            <a:off x="1745673" y="2105891"/>
            <a:ext cx="8451272" cy="3539430"/>
          </a:xfrm>
          <a:prstGeom prst="rect">
            <a:avLst/>
          </a:prstGeom>
          <a:noFill/>
        </p:spPr>
        <p:txBody>
          <a:bodyPr wrap="square" rtlCol="0">
            <a:spAutoFit/>
          </a:bodyPr>
          <a:lstStyle/>
          <a:p>
            <a:pPr algn="ctr"/>
            <a:r>
              <a:rPr lang="es-MX" sz="2800" b="1" dirty="0"/>
              <a:t>Dirección General de Administración</a:t>
            </a:r>
          </a:p>
          <a:p>
            <a:pPr algn="ctr"/>
            <a:endParaRPr lang="es-MX" sz="2800" b="1" dirty="0"/>
          </a:p>
          <a:p>
            <a:pPr algn="ctr"/>
            <a:r>
              <a:rPr lang="es-MX" sz="2800" b="1" dirty="0"/>
              <a:t>Dirección de Seguimiento de Auditorías</a:t>
            </a:r>
          </a:p>
          <a:p>
            <a:endParaRPr lang="es-MX" sz="2800" dirty="0"/>
          </a:p>
          <a:p>
            <a:endParaRPr lang="es-MX" sz="2800" dirty="0"/>
          </a:p>
          <a:p>
            <a:r>
              <a:rPr lang="es-MX" sz="2800" dirty="0"/>
              <a:t>Titular: Maria de los Ángeles Lemus Rodríguez</a:t>
            </a:r>
          </a:p>
          <a:p>
            <a:r>
              <a:rPr lang="es-MX" sz="2800" dirty="0"/>
              <a:t>Correo electrónico: </a:t>
            </a:r>
            <a:r>
              <a:rPr lang="es-MX" sz="2800" dirty="0">
                <a:hlinkClick r:id="rId2"/>
              </a:rPr>
              <a:t>mlemusr@cultura.gob.mx</a:t>
            </a:r>
            <a:endParaRPr lang="es-MX" sz="2800" dirty="0"/>
          </a:p>
          <a:p>
            <a:r>
              <a:rPr lang="es-MX" sz="2800" dirty="0"/>
              <a:t>Extensión: 9229</a:t>
            </a:r>
          </a:p>
        </p:txBody>
      </p:sp>
      <p:pic>
        <p:nvPicPr>
          <p:cNvPr id="6145" name="Imagen 550551635" descr="Texto&#10;&#10;Descripción generada automáticamente con confianza baja">
            <a:extLst>
              <a:ext uri="{FF2B5EF4-FFF2-40B4-BE49-F238E27FC236}">
                <a16:creationId xmlns:a16="http://schemas.microsoft.com/office/drawing/2014/main" id="{176F94FB-370C-A3F3-5968-3E916CD476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1709" y="1121063"/>
            <a:ext cx="1955800" cy="455613"/>
          </a:xfrm>
          <a:prstGeom prst="rect">
            <a:avLst/>
          </a:prstGeom>
          <a:noFill/>
          <a:extLst>
            <a:ext uri="{909E8E84-426E-40DD-AFC4-6F175D3DCCD1}">
              <a14:hiddenFill xmlns:a14="http://schemas.microsoft.com/office/drawing/2010/main">
                <a:solidFill>
                  <a:srgbClr val="FFFFFF"/>
                </a:solidFill>
              </a14:hiddenFill>
            </a:ext>
          </a:extLst>
        </p:spPr>
      </p:pic>
      <p:pic>
        <p:nvPicPr>
          <p:cNvPr id="6146" name="Imagen 819979638">
            <a:extLst>
              <a:ext uri="{FF2B5EF4-FFF2-40B4-BE49-F238E27FC236}">
                <a16:creationId xmlns:a16="http://schemas.microsoft.com/office/drawing/2014/main" id="{EE3E45E4-C153-3131-54AC-E44782BEB1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8947" y="687676"/>
            <a:ext cx="1358900" cy="7493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C7AFE4A3-29C0-96FE-76E8-6FD6EA45CD3E}"/>
              </a:ext>
            </a:extLst>
          </p:cNvPr>
          <p:cNvSpPr>
            <a:spLocks noChangeArrowheads="1"/>
          </p:cNvSpPr>
          <p:nvPr/>
        </p:nvSpPr>
        <p:spPr bwMode="auto">
          <a:xfrm>
            <a:off x="2770909" y="923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3" name="Rectangle 4">
            <a:extLst>
              <a:ext uri="{FF2B5EF4-FFF2-40B4-BE49-F238E27FC236}">
                <a16:creationId xmlns:a16="http://schemas.microsoft.com/office/drawing/2014/main" id="{230BD05A-A23F-D3A9-3293-F83C1F3982C2}"/>
              </a:ext>
            </a:extLst>
          </p:cNvPr>
          <p:cNvSpPr>
            <a:spLocks noChangeArrowheads="1"/>
          </p:cNvSpPr>
          <p:nvPr/>
        </p:nvSpPr>
        <p:spPr bwMode="auto">
          <a:xfrm>
            <a:off x="2770909" y="5495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
        <p:nvSpPr>
          <p:cNvPr id="4" name="Rectangle 5">
            <a:extLst>
              <a:ext uri="{FF2B5EF4-FFF2-40B4-BE49-F238E27FC236}">
                <a16:creationId xmlns:a16="http://schemas.microsoft.com/office/drawing/2014/main" id="{2D036E25-9A7D-919E-E40C-FEE09B37A9F6}"/>
              </a:ext>
            </a:extLst>
          </p:cNvPr>
          <p:cNvSpPr>
            <a:spLocks noChangeArrowheads="1"/>
          </p:cNvSpPr>
          <p:nvPr/>
        </p:nvSpPr>
        <p:spPr bwMode="auto">
          <a:xfrm>
            <a:off x="2770909" y="10067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MX"/>
          </a:p>
        </p:txBody>
      </p:sp>
    </p:spTree>
    <p:extLst>
      <p:ext uri="{BB962C8B-B14F-4D97-AF65-F5344CB8AC3E}">
        <p14:creationId xmlns:p14="http://schemas.microsoft.com/office/powerpoint/2010/main" val="89950357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Orgá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á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246</TotalTime>
  <Words>1202</Words>
  <Application>Microsoft Office PowerPoint</Application>
  <PresentationFormat>Panorámica</PresentationFormat>
  <Paragraphs>152</Paragraphs>
  <Slides>23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23</vt:i4>
      </vt:variant>
    </vt:vector>
  </HeadingPairs>
  <TitlesOfParts>
    <vt:vector size="28" baseType="lpstr">
      <vt:lpstr>Arial</vt:lpstr>
      <vt:lpstr>Garamond</vt:lpstr>
      <vt:lpstr>Montserrat Light</vt:lpstr>
      <vt:lpstr>Wingdings</vt:lpstr>
      <vt:lpstr>Orgánico</vt:lpstr>
      <vt:lpstr>Metodología para el análisis de causa-raíz de las observaciones</vt:lpstr>
      <vt:lpstr>Objetivo</vt:lpstr>
      <vt:lpstr>Órganos Fiscalizadores</vt:lpstr>
      <vt:lpstr>Tipos de Requerimiento</vt:lpstr>
      <vt:lpstr>Presentación de PowerPoint</vt:lpstr>
      <vt:lpstr>Presentación de PowerPoint</vt:lpstr>
      <vt:lpstr>Proceso de las solicitudes </vt:lpstr>
      <vt:lpstr>Plazos </vt:lpstr>
      <vt:lpstr>Prórroga</vt:lpstr>
      <vt:lpstr>Entrega de información</vt:lpstr>
      <vt:lpstr>Entrega de información</vt:lpstr>
      <vt:lpstr>Presentación de PowerPoint</vt:lpstr>
      <vt:lpstr>Metodología para el análisis de causa-raíz de las Observaciones determinadas por los Órganos Fiscalizadores</vt:lpstr>
      <vt:lpstr>Metodología para el análisis de causa-raíz de las Observaciones determinadas por los Órganos Fiscalizadores</vt:lpstr>
      <vt:lpstr>Presentación de PowerPoint</vt:lpstr>
      <vt:lpstr>Presentación de PowerPoint</vt:lpstr>
      <vt:lpstr>Presentación de PowerPoint</vt:lpstr>
      <vt:lpstr>Presentación de PowerPoint</vt:lpstr>
      <vt:lpstr>Presentación de PowerPoint</vt:lpstr>
      <vt:lpstr>Metodología para el análisis de causa-raíz de las Observaciones determinadas por los Órganos Fiscalizadores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Metodología para el análisis de causa-raíz de las observaciones</dc:title>
  <dc:creator>María de los Ángeles Lemus Rodríguez</dc:creator>
  <cp:lastModifiedBy>Diana Vanessa Rayas Pérez</cp:lastModifiedBy>
  <cp:revision>6</cp:revision>
  <cp:lastPrinted>2019-08-21T18:56:33Z</cp:lastPrinted>
  <dcterms:created xsi:type="dcterms:W3CDTF">2019-06-04T20:46:38Z</dcterms:created>
  <dcterms:modified xsi:type="dcterms:W3CDTF">2023-07-27T18:21:55Z</dcterms:modified>
</cp:coreProperties>
</file>