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6" r:id="rId2"/>
    <p:sldId id="261" r:id="rId3"/>
    <p:sldId id="28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5B4E"/>
    <a:srgbClr val="691C32"/>
    <a:srgbClr val="9D2449"/>
    <a:srgbClr val="9F2241"/>
    <a:srgbClr val="DDC9A3"/>
    <a:srgbClr val="BC955C"/>
    <a:srgbClr val="13322B"/>
    <a:srgbClr val="6F7271"/>
    <a:srgbClr val="10312B"/>
    <a:srgbClr val="989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7E3FC4-0920-0F9C-8488-C5F3EEB0B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64CA527-9DEB-482E-CB79-9FCA0817D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E9A407-1698-AEA4-7E28-9CE8ED9B0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21A05E-9B8E-BF90-18D8-E3189F448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4AD916-BCF7-1C30-5950-E2FDF0A6E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91458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94056F-ED67-8EA9-8F75-7DD5AFF9D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2CD173-4632-AE93-2D01-82F108C5C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F880F3-80C3-15BA-A352-D3D80E3D9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6D645A-1BAA-C16E-4F89-9BADB67B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55C606-45DD-30E3-B31D-0E6ECF92D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8669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E40905-BA10-E114-8137-D92EA2887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8E6CD6-D70E-00D1-4016-25AEB42BB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E53A39-4EA4-0D97-B656-E9DF0FC9D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F6F1E8-18F7-4588-026A-9DAA04A44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34E57C-A37C-04F8-E88E-03353BF1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3326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4628C-7FBE-30B7-796C-AA7C931CA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657429-E282-A4F5-8E3A-BD925830F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7B2FB9-5491-44AA-BC9D-54B2713F2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F589CC2-D1A9-CF19-8D55-B40928EC0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C4D9E0-F488-FB34-AA05-E9A215189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10D9D5-21DF-69C9-CB68-D1F6F7A0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201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378C44-04B2-E571-4BCE-5582504F3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35CEE1-3DF3-0666-9CA6-2BF526772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4B8047-CE42-4A8D-4084-6B3B0FFF3C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43347C-D7CD-E4B6-3409-81656B1350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534FC20-5413-87D4-65DB-3C3D1FEA3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4481728-8779-145A-5313-CDB8745DD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639BC1C-FE34-1BBF-4A2A-7111C857F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168BDE-DBCF-F052-29C6-D352AAB8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50759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7E8BF-A774-26E6-A939-7559D73AD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A953B61-BC3B-3AA1-ED46-97745D21C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5F8D444-EF0C-B228-6B60-91C7BAFA8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DBF921F-C53D-94CD-65F4-63D76B776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7977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E338BB5-093E-BE62-66A8-CED380AA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A54A3C-D5A8-39DF-0DC5-7E529B3B7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9E9C2D3-E081-4889-44F7-81BC04467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57363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D03583-4397-15A3-BE3E-4DF5E59EB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10D208-2E78-E701-EB3D-B152A21C2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A6E820-911B-A34B-5AF6-32D9ADB0AE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D254A5-E5D7-6FB9-30C4-B76A911C9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F948901-2E69-1E21-78E0-FEF194F7A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D0AF7E-694E-1DE8-DFED-3F4C55D5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58076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599AD-56F3-D398-D0FA-01A30A1A2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E549B00-C090-4046-670E-36A4F62D12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03F8D0-E5EB-4BC1-917C-0A3CB0FB2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AFE3AF-ABFB-FD92-2550-2F61B707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29B0BA7-2DCE-506B-1538-410AFEC7F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ADCCB4-C92E-8ABF-D8E1-99D2358F6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0891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2CAFC-ECE2-8547-2174-A307C7E60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3EBD3E-1FAC-C08F-410E-D4BAE8EFAA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32693C-F5DF-6316-CDDD-07BFB1C41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E7C990-9377-8678-DB7D-2112FC9E0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893508-8B3E-79C2-735F-0C50EF488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61836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C44842-8424-66BA-1558-E251484384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2623E52-5DDF-F08F-2875-8089C193A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43DEE7-65F8-CC19-1349-D968DBD5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7445CD-A3D1-B922-AA02-763849305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B385F-C79F-8059-8BB6-231664D19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31437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7656B94-42BC-B8CB-0626-EC83E41B0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336653-F283-A525-0EE8-75A5765D7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EDA779-50D6-78F6-F547-368F4BB80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7/14/2022</a:t>
            </a:fld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CB6C54-8969-83ED-0043-21D6018F01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E334CD-5891-D81B-DAFE-F38B990B26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9678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kherrera@cultura.gob.mx" TargetMode="External"/><Relationship Id="rId7" Type="http://schemas.openxmlformats.org/officeDocument/2006/relationships/hyperlink" Target="mailto:malemanm@cultura.gob.mx" TargetMode="External"/><Relationship Id="rId2" Type="http://schemas.openxmlformats.org/officeDocument/2006/relationships/hyperlink" Target="mailto:mvillagrana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mbustamantee@cultura.gob.mx" TargetMode="External"/><Relationship Id="rId11" Type="http://schemas.openxmlformats.org/officeDocument/2006/relationships/image" Target="../media/image2.png"/><Relationship Id="rId5" Type="http://schemas.openxmlformats.org/officeDocument/2006/relationships/hyperlink" Target="mailto:Sc_macaripg@yahoo.com.mx" TargetMode="External"/><Relationship Id="rId10" Type="http://schemas.openxmlformats.org/officeDocument/2006/relationships/image" Target="../media/image5.jpeg"/><Relationship Id="rId4" Type="http://schemas.openxmlformats.org/officeDocument/2006/relationships/hyperlink" Target="mailto:pleonc@cultura.gob.mx" TargetMode="Externa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cmartineza@cultura.gob.mx" TargetMode="External"/><Relationship Id="rId7" Type="http://schemas.openxmlformats.org/officeDocument/2006/relationships/hyperlink" Target="mailto:fzamorar@cultura.gob.mx" TargetMode="External"/><Relationship Id="rId12" Type="http://schemas.openxmlformats.org/officeDocument/2006/relationships/image" Target="../media/image2.png"/><Relationship Id="rId2" Type="http://schemas.openxmlformats.org/officeDocument/2006/relationships/hyperlink" Target="mailto:luis.resendiz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vargasr@cultura.gob.mx" TargetMode="External"/><Relationship Id="rId11" Type="http://schemas.openxmlformats.org/officeDocument/2006/relationships/image" Target="../media/image6.png"/><Relationship Id="rId5" Type="http://schemas.openxmlformats.org/officeDocument/2006/relationships/hyperlink" Target="mailto:abarbosag@cultura.gob.mx" TargetMode="External"/><Relationship Id="rId10" Type="http://schemas.openxmlformats.org/officeDocument/2006/relationships/image" Target="../media/image5.jpeg"/><Relationship Id="rId4" Type="http://schemas.openxmlformats.org/officeDocument/2006/relationships/hyperlink" Target="mailto:garellano@cultura.gob.mx" TargetMode="Externa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mailto:lvazquezc@cultura.gob.mx" TargetMode="External"/><Relationship Id="rId13" Type="http://schemas.openxmlformats.org/officeDocument/2006/relationships/image" Target="../media/image2.png"/><Relationship Id="rId3" Type="http://schemas.openxmlformats.org/officeDocument/2006/relationships/hyperlink" Target="mailto:fernandoc@cultura.gob.mx" TargetMode="External"/><Relationship Id="rId7" Type="http://schemas.openxmlformats.org/officeDocument/2006/relationships/hyperlink" Target="mailto:gsantibanez@cultura.mx" TargetMode="External"/><Relationship Id="rId12" Type="http://schemas.openxmlformats.org/officeDocument/2006/relationships/image" Target="../media/image6.png"/><Relationship Id="rId2" Type="http://schemas.openxmlformats.org/officeDocument/2006/relationships/hyperlink" Target="mailto:amarin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jgalicia@cultura.gob.mx" TargetMode="External"/><Relationship Id="rId11" Type="http://schemas.openxmlformats.org/officeDocument/2006/relationships/image" Target="../media/image5.jpeg"/><Relationship Id="rId5" Type="http://schemas.openxmlformats.org/officeDocument/2006/relationships/hyperlink" Target="mailto:abarbosag@cultura.gob.mx" TargetMode="External"/><Relationship Id="rId10" Type="http://schemas.openxmlformats.org/officeDocument/2006/relationships/image" Target="../media/image4.png"/><Relationship Id="rId4" Type="http://schemas.openxmlformats.org/officeDocument/2006/relationships/hyperlink" Target="mailto:sbernalj@cultura.gob.mx" TargetMode="Externa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abarbosag@cultura.gob.mx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jftorres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acevedor@cultura.gob.mx" TargetMode="External"/><Relationship Id="rId11" Type="http://schemas.openxmlformats.org/officeDocument/2006/relationships/image" Target="../media/image2.png"/><Relationship Id="rId5" Type="http://schemas.openxmlformats.org/officeDocument/2006/relationships/hyperlink" Target="mailto:framosz@cultura.gob.mx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fernandorg@live.com.mx" TargetMode="External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administracioncnppcf@cultura.gob.mx" TargetMode="External"/><Relationship Id="rId7" Type="http://schemas.openxmlformats.org/officeDocument/2006/relationships/hyperlink" Target="mailto:ferminpena_0654@hotmail.com" TargetMode="External"/><Relationship Id="rId12" Type="http://schemas.openxmlformats.org/officeDocument/2006/relationships/image" Target="../media/image2.png"/><Relationship Id="rId2" Type="http://schemas.openxmlformats.org/officeDocument/2006/relationships/hyperlink" Target="mailto:dgomezm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gptellez@cultura.gob.mx" TargetMode="External"/><Relationship Id="rId11" Type="http://schemas.openxmlformats.org/officeDocument/2006/relationships/image" Target="../media/image6.png"/><Relationship Id="rId5" Type="http://schemas.openxmlformats.org/officeDocument/2006/relationships/hyperlink" Target="mailto:malemanm@cultura.gob.mx" TargetMode="External"/><Relationship Id="rId10" Type="http://schemas.openxmlformats.org/officeDocument/2006/relationships/image" Target="../media/image5.jpeg"/><Relationship Id="rId4" Type="http://schemas.openxmlformats.org/officeDocument/2006/relationships/hyperlink" Target="mailto:abarbosag@cultura.gob.mx" TargetMode="Externa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eramirezh@cultura.gob.mx" TargetMode="External"/><Relationship Id="rId7" Type="http://schemas.openxmlformats.org/officeDocument/2006/relationships/hyperlink" Target="mailto:cgalvan@cultura.gob.mx" TargetMode="External"/><Relationship Id="rId12" Type="http://schemas.openxmlformats.org/officeDocument/2006/relationships/image" Target="../media/image2.png"/><Relationship Id="rId2" Type="http://schemas.openxmlformats.org/officeDocument/2006/relationships/hyperlink" Target="mailto:groque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vargasr@cultura.gob.mx" TargetMode="External"/><Relationship Id="rId11" Type="http://schemas.openxmlformats.org/officeDocument/2006/relationships/image" Target="../media/image6.png"/><Relationship Id="rId5" Type="http://schemas.openxmlformats.org/officeDocument/2006/relationships/hyperlink" Target="mailto:orosalesm@cultura.gob.mx" TargetMode="External"/><Relationship Id="rId10" Type="http://schemas.openxmlformats.org/officeDocument/2006/relationships/image" Target="../media/image5.jpeg"/><Relationship Id="rId4" Type="http://schemas.openxmlformats.org/officeDocument/2006/relationships/hyperlink" Target="mailto:cristina_salvador@cultura.gob.mx" TargetMode="Externa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svites@cultura.gob.mx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mireyes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vargasr@cultura.gob.mx" TargetMode="External"/><Relationship Id="rId11" Type="http://schemas.openxmlformats.org/officeDocument/2006/relationships/image" Target="../media/image2.png"/><Relationship Id="rId5" Type="http://schemas.openxmlformats.org/officeDocument/2006/relationships/hyperlink" Target="mailto:orosalesm@cultura.gob.mx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mjimeneza@cultura.gob.mx" TargetMode="Externa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jmorales@cultura.gob.mx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molivom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vargasr@cultura.gob.mx" TargetMode="External"/><Relationship Id="rId11" Type="http://schemas.openxmlformats.org/officeDocument/2006/relationships/image" Target="../media/image2.png"/><Relationship Id="rId5" Type="http://schemas.openxmlformats.org/officeDocument/2006/relationships/hyperlink" Target="mailto:orosalesm@cultura.gob.mx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abarbosag@cultura.gob.mx" TargetMode="External"/><Relationship Id="rId9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jcastillon@cultura.gob.mx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cmartinezl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mailto:avargasr@cultura.gob.mx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orosalesm@cultura.gob.mx" TargetMode="Externa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gabrielalbtn@gmail.com" TargetMode="External"/><Relationship Id="rId7" Type="http://schemas.openxmlformats.org/officeDocument/2006/relationships/image" Target="../media/image6.png"/><Relationship Id="rId2" Type="http://schemas.openxmlformats.org/officeDocument/2006/relationships/hyperlink" Target="mailto:rmartinez@cinetecanacional.net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pcastellanosg@cultura.gob.mx" TargetMode="External"/><Relationship Id="rId7" Type="http://schemas.openxmlformats.org/officeDocument/2006/relationships/hyperlink" Target="mailto:gilbertom318@gmail.com" TargetMode="External"/><Relationship Id="rId12" Type="http://schemas.openxmlformats.org/officeDocument/2006/relationships/image" Target="../media/image2.png"/><Relationship Id="rId2" Type="http://schemas.openxmlformats.org/officeDocument/2006/relationships/hyperlink" Target="mailto:kmontielg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s-ong-oku_@hotmail.com" TargetMode="External"/><Relationship Id="rId11" Type="http://schemas.openxmlformats.org/officeDocument/2006/relationships/image" Target="../media/image6.png"/><Relationship Id="rId5" Type="http://schemas.openxmlformats.org/officeDocument/2006/relationships/hyperlink" Target="mailto:renoriegaa@cultura.gob.mx" TargetMode="External"/><Relationship Id="rId10" Type="http://schemas.openxmlformats.org/officeDocument/2006/relationships/image" Target="../media/image5.jpeg"/><Relationship Id="rId4" Type="http://schemas.openxmlformats.org/officeDocument/2006/relationships/hyperlink" Target="mailto:rrosalesb@cultura.gob.mx" TargetMode="Externa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sguerrag@cultura.gob.mx" TargetMode="External"/><Relationship Id="rId7" Type="http://schemas.openxmlformats.org/officeDocument/2006/relationships/image" Target="../media/image5.jpeg"/><Relationship Id="rId2" Type="http://schemas.openxmlformats.org/officeDocument/2006/relationships/hyperlink" Target="mailto:marilina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cgalvan@cultura.gob.mx" TargetMode="Externa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orosalesm@cultura.gob.mx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mgsandoval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mailto:agonzaga@cultura.gob.mx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avargasr@cultura.gob.mx" TargetMode="External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abarbosag@cultura.gob.mx" TargetMode="External"/><Relationship Id="rId7" Type="http://schemas.openxmlformats.org/officeDocument/2006/relationships/image" Target="../media/image5.jpeg"/><Relationship Id="rId2" Type="http://schemas.openxmlformats.org/officeDocument/2006/relationships/hyperlink" Target="mailto:cmnunez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avargasr@cultura.gob.mx" TargetMode="External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orosalesm@cultura.gob.mx" TargetMode="External"/><Relationship Id="rId7" Type="http://schemas.openxmlformats.org/officeDocument/2006/relationships/image" Target="../media/image5.jpeg"/><Relationship Id="rId2" Type="http://schemas.openxmlformats.org/officeDocument/2006/relationships/hyperlink" Target="mailto:crodriguez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avargasr@cultura.gob.mx" TargetMode="External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abarbosag@cultura.gob.mx" TargetMode="External"/><Relationship Id="rId7" Type="http://schemas.openxmlformats.org/officeDocument/2006/relationships/image" Target="../media/image6.png"/><Relationship Id="rId2" Type="http://schemas.openxmlformats.org/officeDocument/2006/relationships/hyperlink" Target="mailto:mvergelm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abarbosag@cultura.gob.mx" TargetMode="External"/><Relationship Id="rId7" Type="http://schemas.openxmlformats.org/officeDocument/2006/relationships/image" Target="../media/image5.jpeg"/><Relationship Id="rId2" Type="http://schemas.openxmlformats.org/officeDocument/2006/relationships/hyperlink" Target="mailto:mromerog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avargasr@cultura.gob.mx" TargetMode="External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lourdes.salas@cultura.gob.mx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diana.quintana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hyperlink" Target="mailto:karen.alfonseca@cultura.gob.mx" TargetMode="External"/><Relationship Id="rId10" Type="http://schemas.openxmlformats.org/officeDocument/2006/relationships/image" Target="../media/image2.png"/><Relationship Id="rId4" Type="http://schemas.openxmlformats.org/officeDocument/2006/relationships/hyperlink" Target="mailto:juan.barrios@cultura.gob.mx" TargetMode="External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mahg08@hotmail.com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restrada@cultura.gob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joselogu49@yahoo.com.mx" TargetMode="External"/><Relationship Id="rId11" Type="http://schemas.openxmlformats.org/officeDocument/2006/relationships/image" Target="../media/image2.png"/><Relationship Id="rId5" Type="http://schemas.openxmlformats.org/officeDocument/2006/relationships/hyperlink" Target="mailto:mefa0130@gmail.com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aaveytua@cultura.gob.mx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ganizadores de diferentes colores">
            <a:extLst>
              <a:ext uri="{FF2B5EF4-FFF2-40B4-BE49-F238E27FC236}">
                <a16:creationId xmlns:a16="http://schemas.microsoft.com/office/drawing/2014/main" id="{B284D5C3-80F2-7FF0-099F-60E1A59A45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15" r="26108" b="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77C60BD0-033E-CD64-21C0-D26BE576CD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6831" y="1845449"/>
            <a:ext cx="6111630" cy="2301141"/>
          </a:xfrm>
        </p:spPr>
        <p:txBody>
          <a:bodyPr>
            <a:normAutofit fontScale="90000"/>
          </a:bodyPr>
          <a:lstStyle/>
          <a:p>
            <a:r>
              <a:rPr lang="es-MX" sz="7300" b="1" dirty="0">
                <a:latin typeface="Montserrat" panose="00000500000000000000" pitchFamily="2" charset="0"/>
              </a:rPr>
              <a:t>DIRECTORIO</a:t>
            </a:r>
            <a:r>
              <a:rPr lang="es-MX" b="1" dirty="0"/>
              <a:t> </a:t>
            </a:r>
            <a:br>
              <a:rPr lang="es-MX" b="1" dirty="0"/>
            </a:br>
            <a:r>
              <a:rPr lang="es-MX" sz="1600" b="1" dirty="0">
                <a:solidFill>
                  <a:srgbClr val="BC955C"/>
                </a:solidFill>
                <a:latin typeface="Montserrat" panose="00000500000000000000" pitchFamily="2" charset="0"/>
              </a:rPr>
              <a:t>COORDINACIONES MIXTAS AUXILIARES DE OPERACIÓN</a:t>
            </a:r>
            <a:endParaRPr lang="es-MX" b="1" dirty="0">
              <a:solidFill>
                <a:srgbClr val="BC955C"/>
              </a:solidFill>
              <a:latin typeface="Montserrat" panose="00000500000000000000" pitchFamily="2" charset="0"/>
            </a:endParaRP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8103366" y="94822"/>
            <a:ext cx="3605370" cy="9778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1DACA9B-81CB-78BF-E6B2-E2463A300903}"/>
              </a:ext>
            </a:extLst>
          </p:cNvPr>
          <p:cNvSpPr txBox="1"/>
          <p:nvPr/>
        </p:nvSpPr>
        <p:spPr>
          <a:xfrm>
            <a:off x="6963508" y="4360798"/>
            <a:ext cx="3923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235B4E"/>
                </a:solidFill>
                <a:latin typeface="Montserrat" panose="00000500000000000000" pitchFamily="2" charset="0"/>
              </a:rPr>
              <a:t>SDPC</a:t>
            </a:r>
            <a:r>
              <a:rPr lang="es-MX" sz="4800" b="1" dirty="0">
                <a:latin typeface="Montserrat" panose="00000500000000000000" pitchFamily="2" charset="0"/>
              </a:rPr>
              <a:t> </a:t>
            </a:r>
            <a:r>
              <a:rPr lang="es-MX" sz="4800" b="1" dirty="0">
                <a:solidFill>
                  <a:srgbClr val="9D2449"/>
                </a:solidFill>
                <a:latin typeface="Montserrat" panose="00000500000000000000" pitchFamily="2" charset="0"/>
              </a:rPr>
              <a:t>2022</a:t>
            </a:r>
            <a:endParaRPr lang="es-MX" sz="4800" dirty="0">
              <a:solidFill>
                <a:srgbClr val="9D24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56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473" y="1489652"/>
            <a:ext cx="3016739" cy="584776"/>
          </a:xfrm>
          <a:solidFill>
            <a:srgbClr val="9D2449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Autofit/>
          </a:bodyPr>
          <a:lstStyle/>
          <a:p>
            <a:pPr algn="ctr"/>
            <a:r>
              <a:rPr lang="es-MX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3919212" y="1590570"/>
            <a:ext cx="7393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Montserrat" panose="00000500000000000000" pitchFamily="2" charset="0"/>
              </a:rPr>
              <a:t>Secretaría de Cultura</a:t>
            </a:r>
          </a:p>
          <a:p>
            <a:pPr algn="ctr"/>
            <a:r>
              <a:rPr lang="es-MX" sz="1600" b="1" dirty="0">
                <a:latin typeface="Montserrat" panose="00000500000000000000" pitchFamily="2" charset="0"/>
              </a:rPr>
              <a:t>Representaciones Sindicales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618026"/>
              </p:ext>
            </p:extLst>
          </p:nvPr>
        </p:nvGraphicFramePr>
        <p:xfrm>
          <a:off x="902473" y="2272854"/>
          <a:ext cx="10470077" cy="4320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5857">
                  <a:extLst>
                    <a:ext uri="{9D8B030D-6E8A-4147-A177-3AD203B41FA5}">
                      <a16:colId xmlns:a16="http://schemas.microsoft.com/office/drawing/2014/main" val="1490308996"/>
                    </a:ext>
                  </a:extLst>
                </a:gridCol>
                <a:gridCol w="4162698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231522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60312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Órgano SDPC</a:t>
                      </a:r>
                    </a:p>
                  </a:txBody>
                  <a:tcPr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9D2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16020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36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CMTE</a:t>
                      </a:r>
                    </a:p>
                  </a:txBody>
                  <a:tcPr anchor="ctr">
                    <a:solidFill>
                      <a:srgbClr val="235B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M. ALEJANDRO VILLAGRÁN APARICIO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mvillagrana@cultura.gob.mx</a:t>
                      </a: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235B4E">
                            <a:tint val="66000"/>
                            <a:satMod val="160000"/>
                          </a:srgbClr>
                        </a:gs>
                        <a:gs pos="50000">
                          <a:srgbClr val="235B4E">
                            <a:tint val="44500"/>
                            <a:satMod val="160000"/>
                          </a:srgbClr>
                        </a:gs>
                        <a:gs pos="100000">
                          <a:srgbClr val="235B4E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KARLA ALEJANDRA HERRERA ROA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kherrera@cultura.gob.mx</a:t>
                      </a:r>
                      <a:endParaRPr lang="es-MX" sz="105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05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JUANA PATRICIA LEON CASTRO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pleonc@cultura.gob.mx</a:t>
                      </a:r>
                      <a:r>
                        <a:rPr lang="es-MX" sz="105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05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MAURICIO VENCES PANTOJA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sc_macaripg@yahoo.com.mx</a:t>
                      </a:r>
                      <a:endParaRPr lang="es-MX" sz="105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235B4E">
                            <a:tint val="66000"/>
                            <a:satMod val="160000"/>
                          </a:srgbClr>
                        </a:gs>
                        <a:gs pos="50000">
                          <a:srgbClr val="235B4E">
                            <a:tint val="44500"/>
                            <a:satMod val="160000"/>
                          </a:srgbClr>
                        </a:gs>
                        <a:gs pos="100000">
                          <a:srgbClr val="235B4E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  <a:tr h="20074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900" b="1" kern="12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235B4E">
                            <a:tint val="66000"/>
                            <a:satMod val="160000"/>
                          </a:srgbClr>
                        </a:gs>
                        <a:gs pos="50000">
                          <a:srgbClr val="235B4E">
                            <a:tint val="44500"/>
                            <a:satMod val="160000"/>
                          </a:srgbClr>
                        </a:gs>
                        <a:gs pos="100000">
                          <a:srgbClr val="235B4E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235B4E">
                            <a:tint val="66000"/>
                            <a:satMod val="160000"/>
                          </a:srgbClr>
                        </a:gs>
                        <a:gs pos="50000">
                          <a:srgbClr val="235B4E">
                            <a:tint val="44500"/>
                            <a:satMod val="160000"/>
                          </a:srgbClr>
                        </a:gs>
                        <a:gs pos="100000">
                          <a:srgbClr val="235B4E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76544399"/>
                  </a:ext>
                </a:extLst>
              </a:tr>
              <a:tr h="16413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36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CMO</a:t>
                      </a:r>
                    </a:p>
                  </a:txBody>
                  <a:tcPr anchor="ctr">
                    <a:solidFill>
                      <a:srgbClr val="235B4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MAYTE G. BUSTAMANTE ENRÍQUEZ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/>
                        </a:rPr>
                        <a:t>mbustamantee@cultura.gob.mx</a:t>
                      </a: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235B4E">
                            <a:tint val="66000"/>
                            <a:satMod val="160000"/>
                          </a:srgbClr>
                        </a:gs>
                        <a:gs pos="50000">
                          <a:srgbClr val="235B4E">
                            <a:tint val="44500"/>
                            <a:satMod val="160000"/>
                          </a:srgbClr>
                        </a:gs>
                        <a:gs pos="100000">
                          <a:srgbClr val="235B4E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MARCOS ALEMAN MARTÍNEZ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7"/>
                        </a:rPr>
                        <a:t>malemanm@cultura.gob.mx</a:t>
                      </a: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MARIA DEL SAGRARIO RICO RODRÍGUEZ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mricor@cultura.gob.mx</a:t>
                      </a: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1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MAURICIO VENCES PANTOJA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1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sc_macaripg@yahoo.com.mx</a:t>
                      </a:r>
                      <a:endParaRPr lang="es-MX" sz="11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235B4E">
                            <a:tint val="66000"/>
                            <a:satMod val="160000"/>
                          </a:srgbClr>
                        </a:gs>
                        <a:gs pos="50000">
                          <a:srgbClr val="235B4E">
                            <a:tint val="44500"/>
                            <a:satMod val="160000"/>
                          </a:srgbClr>
                        </a:gs>
                        <a:gs pos="100000">
                          <a:srgbClr val="235B4E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07430353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616" y="102808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3985" y="1004312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521" y="996136"/>
            <a:ext cx="516260" cy="4845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Coordinación Mixta Rectora</a:t>
            </a:r>
            <a:endParaRPr lang="es-MX" sz="1400" dirty="0"/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864339" y="51657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4058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9D2449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1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3859399" y="2085215"/>
            <a:ext cx="7393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Montserrat" panose="00000500000000000000" pitchFamily="2" charset="0"/>
              </a:rPr>
              <a:t>Dirección General de Administración </a:t>
            </a:r>
          </a:p>
          <a:p>
            <a:pPr algn="ctr"/>
            <a:r>
              <a:rPr lang="es-MX" sz="1600" b="1" dirty="0">
                <a:latin typeface="Montserrat" panose="00000500000000000000" pitchFamily="2" charset="0"/>
              </a:rPr>
              <a:t>Coordinación Nacional de Relaciones Laborales</a:t>
            </a:r>
          </a:p>
          <a:p>
            <a:pPr algn="ctr"/>
            <a:r>
              <a:rPr lang="es-MX" sz="1600" b="1" dirty="0">
                <a:latin typeface="Montserrat" panose="00000500000000000000" pitchFamily="2" charset="0"/>
              </a:rPr>
              <a:t>Coordinación Nacional de Desarrollo Institucional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/>
        </p:nvGraphicFramePr>
        <p:xfrm>
          <a:off x="938984" y="3301493"/>
          <a:ext cx="10470075" cy="2547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69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322425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9D2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17864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LUIS GERARDO RESÉNDIZ CALLEJA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luis.resendiz@cultura.gob.mx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CLAUDIA MARISOL MARTÍNEZ ARRIOLA</a:t>
                      </a:r>
                    </a:p>
                    <a:p>
                      <a:pPr marL="0" algn="ctr" defTabSz="914400" rtl="0" eaLnBrk="1" latinLnBrk="0" hangingPunct="1"/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cmartineza@cultura.gob.mx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ctr" defTabSz="914400" rtl="0" eaLnBrk="1" latinLnBrk="0" hangingPunct="1"/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MARÍA GUADALUPE  ARELLANO BALDERAS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>
                          <a:latin typeface="Montserrat" panose="00000500000000000000" pitchFamily="2" charset="0"/>
                          <a:hlinkClick r:id="rId4"/>
                        </a:rPr>
                        <a:t>garellano@cultura.gob.mx</a:t>
                      </a:r>
                      <a:endParaRPr lang="es-MX" sz="1400" dirty="0">
                        <a:latin typeface="Montserrat" panose="00000500000000000000" pitchFamily="2" charset="0"/>
                      </a:endParaRPr>
                    </a:p>
                    <a:p>
                      <a:pPr marL="0" algn="ctr" defTabSz="914400" rtl="0" eaLnBrk="1" latinLnBrk="0" hangingPunct="1"/>
                      <a:endParaRPr lang="es-MX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SONIA ANGELICA BARBOSA GONZALEZ </a:t>
                      </a: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abarbosag@cultura.gob.mx</a:t>
                      </a: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AARÓN ROCHA VARGA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/>
                        </a:rPr>
                        <a:t>avargasr@cultura.gob.mx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FERNANDO ZAMORA RICO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7"/>
                        </a:rPr>
                        <a:t>fzamorar@cultura.gob.mx</a:t>
                      </a: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864339" y="51657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8253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13322B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2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3859399" y="2085215"/>
            <a:ext cx="7393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Montserrat" panose="00000500000000000000" pitchFamily="2" charset="0"/>
              </a:rPr>
              <a:t>Dirección General del Centro Nacional de las Artes </a:t>
            </a:r>
          </a:p>
          <a:p>
            <a:pPr algn="ctr"/>
            <a:r>
              <a:rPr lang="es-MX" b="1" dirty="0">
                <a:latin typeface="Montserrat" panose="00000500000000000000" pitchFamily="2" charset="0"/>
              </a:rPr>
              <a:t>Centro de la Imagen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008606"/>
              </p:ext>
            </p:extLst>
          </p:nvPr>
        </p:nvGraphicFramePr>
        <p:xfrm>
          <a:off x="938984" y="3222676"/>
          <a:ext cx="10470075" cy="3187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69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322425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133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17864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ADRIANA MARIN BARRERA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amarin@cultura.gob.mx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FERNANDO CABEZA AVILA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fernandoc@cultura.gob.mx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SONIA BERNAL JAIMES</a:t>
                      </a:r>
                    </a:p>
                    <a:p>
                      <a:pPr marL="0" algn="ctr" defTabSz="914400" rtl="0" eaLnBrk="1" latinLnBrk="0" hangingPunct="1"/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sbernalj@cultura.gob.mx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SONIA ANGELICA BARBOSA GONZALEZ </a:t>
                      </a: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abarbosag@cultura.gob.mx</a:t>
                      </a: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JUAN CARLOS GALICIA LÓPEZ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/>
                        </a:rPr>
                        <a:t>jgalicia@cultura.gob.mx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GUADALUPE SASNTIBAÑEZ LÓPEZ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7"/>
                        </a:rPr>
                        <a:t>gsantibanez@cultura.mx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LUIS VÁZQUEZ CHÁVEZ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8"/>
                        </a:rPr>
                        <a:t>lvazquezc@cultura.gob.mx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656274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74048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285C4D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3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3859399" y="2085215"/>
            <a:ext cx="739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Montserrat" panose="00000500000000000000" pitchFamily="2" charset="0"/>
              </a:rPr>
              <a:t>Dirección General de Bibliotecas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60050"/>
              </p:ext>
            </p:extLst>
          </p:nvPr>
        </p:nvGraphicFramePr>
        <p:xfrm>
          <a:off x="938984" y="3222678"/>
          <a:ext cx="10470075" cy="3183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5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98929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285C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87919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JUAN FRANCISCO TORRES HERNÁNDEZ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jftorres@cultura.gob.mx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SONIA ANGELICA BARBOSA GONZALEZ </a:t>
                      </a: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abarbosag@cultura.gob.mx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FERNANDO RODRIGUEZ GUTIERREZ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fernandorg@live.com.mx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FRANCISCO RAMOS ZÚÑIGA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framosz@cultura.gob.mx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		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ÁNGEL ACEVEDO RODRÍGUEZ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/>
                        </a:rPr>
                        <a:t>aacevedor@cultura.gob.mx</a:t>
                      </a:r>
                      <a:endParaRPr lang="es-MX" sz="1400" b="1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86959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99836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4E232E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4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Montserrat" panose="00000500000000000000" pitchFamily="2" charset="0"/>
              </a:rPr>
              <a:t>Dirección General de Sitios y Monumentos del Patrimonio Cultural</a:t>
            </a:r>
          </a:p>
          <a:p>
            <a:pPr algn="ctr"/>
            <a:r>
              <a:rPr lang="es-MX" sz="1600" b="1" dirty="0">
                <a:latin typeface="Montserrat" panose="00000500000000000000" pitchFamily="2" charset="0"/>
              </a:rPr>
              <a:t>Centro Nacional para la Preservación del Patrimonio Cultural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285511"/>
              </p:ext>
            </p:extLst>
          </p:nvPr>
        </p:nvGraphicFramePr>
        <p:xfrm>
          <a:off x="938984" y="3222676"/>
          <a:ext cx="10470076" cy="3262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87189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4E232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4E23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9580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DAVID ALEJANDRO GÓMEZ MARTÍNEZ </a:t>
                      </a:r>
                      <a:r>
                        <a:rPr lang="sv-SE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dgomezm@cultura.gob.mx</a:t>
                      </a: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JESÚS ALEJANDRO	HERNÁNDEZ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MARTÍNEZ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pl-PL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administracioncnppcf@cultura.gob.mx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SONIA ANGELICA BARBOSA GONZALEZ </a:t>
                      </a: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abarbosag@cultura.gob.mx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MARCOS ALEMÁN MARTÍNEZ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malemanm@cultura.gob.mx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GONZALO  PIÑA TELLEZ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/>
                        </a:rPr>
                        <a:t>gptellez@cultura.gob.mx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FERMÍN PEÑA BÁRCENAS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7"/>
                        </a:rPr>
                        <a:t>ferminpena_0654@hotmail.com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90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3222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56242A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5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Montserrat" panose="00000500000000000000" pitchFamily="2" charset="0"/>
              </a:rPr>
              <a:t>Coordinación General de Estímulos a la Creación (FONCA)</a:t>
            </a:r>
          </a:p>
          <a:p>
            <a:pPr algn="ctr"/>
            <a:r>
              <a:rPr lang="es-MX" sz="1600" b="1" dirty="0">
                <a:latin typeface="Montserrat" panose="00000500000000000000" pitchFamily="2" charset="0"/>
              </a:rPr>
              <a:t>Coordinación del Sistema Nacional de Fomento Musical</a:t>
            </a:r>
          </a:p>
          <a:p>
            <a:pPr algn="ctr"/>
            <a:r>
              <a:rPr lang="es-MX" sz="1600" b="1" dirty="0">
                <a:latin typeface="Montserrat" panose="00000500000000000000" pitchFamily="2" charset="0"/>
              </a:rPr>
              <a:t>Complejo Cultural Los Pinos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955395"/>
              </p:ext>
            </p:extLst>
          </p:nvPr>
        </p:nvGraphicFramePr>
        <p:xfrm>
          <a:off x="938984" y="3222676"/>
          <a:ext cx="10470075" cy="3076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69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320471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5624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5624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7560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GABRIELA  ROQUE DEPLANCHE GALVÁN </a:t>
                      </a:r>
                      <a:r>
                        <a:rPr lang="sv-SE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groque@cultura.gob.mx</a:t>
                      </a: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ERIK OMAR RAMIREZ HERNANDEZ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eramirezh@cultura.gob.mx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MARÍA CRISTINA SALVADOR ROSAS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cristina_salvador@cultura.gob.mx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1" kern="1200" dirty="0">
                        <a:solidFill>
                          <a:srgbClr val="C00000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OMAR ROSALES MAYA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orosalesm@cultura.gob.mx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AARÓN ROCHA VARGAS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avargasr@cultura.gob.mx</a:t>
                      </a:r>
                      <a:r>
                        <a:rPr lang="es-MX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MARÍA DEL CARMEN GALVÁN CERVANTES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cgalvan@cultura.gob.mx</a:t>
                      </a:r>
                      <a:r>
                        <a:rPr lang="es-MX" sz="1400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90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70596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B38E5D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6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Montserrat" panose="00000500000000000000" pitchFamily="2" charset="0"/>
              </a:rPr>
              <a:t>Subsecretaría de Desarrollo Cultural</a:t>
            </a:r>
          </a:p>
          <a:p>
            <a:pPr algn="ctr"/>
            <a:r>
              <a:rPr lang="es-MX" sz="1600" b="1" dirty="0">
                <a:latin typeface="Montserrat" panose="00000500000000000000" pitchFamily="2" charset="0"/>
              </a:rPr>
              <a:t>Subsecretaría de Diversidad Cultural y Fomento a la Lectura Coordinación Nacional de Desarrollo Cultural Infantil 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579093"/>
              </p:ext>
            </p:extLst>
          </p:nvPr>
        </p:nvGraphicFramePr>
        <p:xfrm>
          <a:off x="938984" y="3222676"/>
          <a:ext cx="10470076" cy="2990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68722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B38E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B38E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6854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MIRIAM REYES CRUZ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mireyes@cultura.gob.mx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SANDY VITE SOLOÑO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svites@cultura.gob.mx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MARÍA DEL PILAR JIMÉNEZ ACEVEDO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mjimeneza@cultura.gob.mx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OMAR  ROSALES  MAYA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orosalesm@cultura.gob.mx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AARÓN ROCHA VARGAS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/>
                        </a:rPr>
                        <a:t>avargasr@cultura.gob.mx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681164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1882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D4C19C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latin typeface="Montserrat" panose="00000500000000000000" pitchFamily="2" charset="0"/>
              </a:rPr>
              <a:t>CMAO 7</a:t>
            </a:r>
            <a:br>
              <a:rPr lang="es-MX" sz="4000" b="1" dirty="0">
                <a:latin typeface="Montserrat" panose="00000500000000000000" pitchFamily="2" charset="0"/>
              </a:rPr>
            </a:b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b="1" dirty="0">
                <a:latin typeface="Montserrat" panose="00000500000000000000" pitchFamily="2" charset="0"/>
              </a:rPr>
              <a:t>Dirección General de Asuntos Internacionales</a:t>
            </a:r>
          </a:p>
          <a:p>
            <a:pPr algn="ctr"/>
            <a:r>
              <a:rPr lang="es-MX" sz="1600" b="1" dirty="0">
                <a:latin typeface="Montserrat" panose="00000500000000000000" pitchFamily="2" charset="0"/>
              </a:rPr>
              <a:t>Centro Cultural Helénico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679423"/>
              </p:ext>
            </p:extLst>
          </p:nvPr>
        </p:nvGraphicFramePr>
        <p:xfrm>
          <a:off x="938984" y="3222676"/>
          <a:ext cx="10470076" cy="2948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64561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D4C1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D4C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6438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MICHELLE  OLIVO MIRANDA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molivom@cultura.gob.mx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YANETH MORALES MARCELO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jmorales@cultura.gob.mx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SONIA ANGELICA BARBOSA GONZALEZ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abarbosag@cultura.gob.mx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OMAR ROSALES MAYA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orosalesm@cultura.gob.mx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AARÓN ROCHA VARGAS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/>
                        </a:rPr>
                        <a:t>avargasr@cultura.gob.mx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90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16018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9F224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8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Montserrat" panose="00000500000000000000" pitchFamily="2" charset="0"/>
              </a:rPr>
              <a:t>Dirección General de la Fonoteca Nacional</a:t>
            </a:r>
          </a:p>
          <a:p>
            <a:pPr algn="ctr"/>
            <a:r>
              <a:rPr lang="es-MX" b="1" dirty="0">
                <a:latin typeface="Montserrat" panose="00000500000000000000" pitchFamily="2" charset="0"/>
              </a:rPr>
              <a:t>Dirección General de Promoción y Festivales Culturales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100041"/>
              </p:ext>
            </p:extLst>
          </p:nvPr>
        </p:nvGraphicFramePr>
        <p:xfrm>
          <a:off x="938985" y="3222676"/>
          <a:ext cx="10470074" cy="2379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5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69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07614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9F22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9F22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0747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CINDY ELIZABETH MARTÍNEZ LÓPEZ </a:t>
                      </a: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cmartinezl@cultura.gob.mx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JACOBO EDGAR CASTILLO TOBON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jcastillon@cultura.gob.mx</a:t>
                      </a:r>
                      <a:r>
                        <a:rPr lang="fi-FI" sz="1400" kern="120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1" kern="1200" dirty="0">
                        <a:solidFill>
                          <a:srgbClr val="C00000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OMAR ROSALES MAYA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orosalesm@cultura.gob.mx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AARÓN ROCHA VARGAS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avargasr@cultura.gob.mx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1014066" y="681164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43428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235B4E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9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Montserrat" panose="00000500000000000000" pitchFamily="2" charset="0"/>
              </a:rPr>
              <a:t>Cineteca Nacional 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271160"/>
              </p:ext>
            </p:extLst>
          </p:nvPr>
        </p:nvGraphicFramePr>
        <p:xfrm>
          <a:off x="938984" y="3222676"/>
          <a:ext cx="10470076" cy="2421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11858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 anchor="ctr">
                    <a:solidFill>
                      <a:srgbClr val="235B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Representación Sindical</a:t>
                      </a:r>
                    </a:p>
                  </a:txBody>
                  <a:tcPr anchor="ctr">
                    <a:solidFill>
                      <a:srgbClr val="235B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1171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RODRIGO MARTÍNEZ GONZÁLEZ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rmartinez@cinetecanacional.net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HILDA GABRIELA LOBATÓN CRUZ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gabrielalbtn@gmail.com</a:t>
                      </a: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90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78410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DDC9A3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latin typeface="Montserrat" panose="00000500000000000000" pitchFamily="2" charset="0"/>
              </a:rPr>
              <a:t>CMAO 10</a:t>
            </a:r>
            <a:br>
              <a:rPr lang="es-MX" sz="4000" b="1" dirty="0">
                <a:latin typeface="Montserrat" panose="00000500000000000000" pitchFamily="2" charset="0"/>
              </a:rPr>
            </a:br>
            <a:r>
              <a:rPr lang="es-MX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Montserrat" panose="00000500000000000000" pitchFamily="2" charset="0"/>
              </a:rPr>
              <a:t>Dirección General de Culturas Populares, </a:t>
            </a:r>
          </a:p>
          <a:p>
            <a:pPr algn="ctr"/>
            <a:r>
              <a:rPr lang="es-MX" b="1" dirty="0">
                <a:latin typeface="Montserrat" panose="00000500000000000000" pitchFamily="2" charset="0"/>
              </a:rPr>
              <a:t>Indígenas y Urbanas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312963"/>
              </p:ext>
            </p:extLst>
          </p:nvPr>
        </p:nvGraphicFramePr>
        <p:xfrm>
          <a:off x="938984" y="3222676"/>
          <a:ext cx="10470076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55965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DDC9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DDC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30459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KAREN VANESSA MONTIEL GARCÍA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kmontielg@cultura.gob.mx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PAOLA PATRICIA CASTELLANOS GONZÁLEZ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pcastellanosg@cultura.gob.mx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1" kern="1200" dirty="0">
                        <a:solidFill>
                          <a:srgbClr val="C00000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RICARDO ROSALES BISTRAIN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rrosalesb@cultura.gob.mx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dirty="0">
                        <a:solidFill>
                          <a:schemeClr val="dk1"/>
                        </a:solidFill>
                        <a:highlight>
                          <a:srgbClr val="000080"/>
                        </a:highlight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ROSA ELENA NORIEGA ACOSTA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renoriegaa@cultura.gob.mx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1" kern="1200" dirty="0">
                        <a:solidFill>
                          <a:schemeClr val="bg1">
                            <a:lumMod val="95000"/>
                          </a:schemeClr>
                        </a:solidFill>
                        <a:highlight>
                          <a:srgbClr val="808080"/>
                        </a:highlight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EMMANUEL JIMÉNEZ REYES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/>
                        </a:rPr>
                        <a:t>s-ong-oku_@hotmail.com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tx1"/>
                          </a:solidFill>
                          <a:highlight>
                            <a:srgbClr val="C0C0C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SINITSEC (INDEPENDIENTE)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GILBERTO MEJÍA FRANCO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7"/>
                        </a:rPr>
                        <a:t>gilbertom318@gmail.com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64376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31533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98989A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11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Montserrat" panose="00000500000000000000" pitchFamily="2" charset="0"/>
              </a:rPr>
              <a:t>Dirección General de Publicaciones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561963"/>
              </p:ext>
            </p:extLst>
          </p:nvPr>
        </p:nvGraphicFramePr>
        <p:xfrm>
          <a:off x="938984" y="3222676"/>
          <a:ext cx="10470076" cy="2894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59098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9898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9898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5892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MARIA ANGELINA BARONA DEL VALLE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marilina@cultura.gob.mx</a:t>
                      </a: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0" kern="1200" dirty="0">
                        <a:solidFill>
                          <a:schemeClr val="dk1"/>
                        </a:solidFill>
                        <a:highlight>
                          <a:srgbClr val="000080"/>
                        </a:highlight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0" kern="1200" dirty="0">
                        <a:solidFill>
                          <a:schemeClr val="dk1"/>
                        </a:solidFill>
                        <a:highlight>
                          <a:srgbClr val="000080"/>
                        </a:highlight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SILVIA GUERRA GONZÁLEZ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sguerrag@cultura.gob.mx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MARÍA DEL CARMEN GALVÁN CERVANTES </a:t>
                      </a: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cgalvan@cultura.gob.mx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90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0309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691C32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12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latin typeface="Montserrat" panose="00000500000000000000" pitchFamily="2" charset="0"/>
              </a:rPr>
              <a:t>Dirección General de Tecnologías de la </a:t>
            </a:r>
          </a:p>
          <a:p>
            <a:pPr algn="ctr"/>
            <a:r>
              <a:rPr lang="es-MX" b="1" dirty="0">
                <a:latin typeface="Montserrat" panose="00000500000000000000" pitchFamily="2" charset="0"/>
              </a:rPr>
              <a:t>Información y Comunicaciones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688909"/>
              </p:ext>
            </p:extLst>
          </p:nvPr>
        </p:nvGraphicFramePr>
        <p:xfrm>
          <a:off x="938984" y="3222676"/>
          <a:ext cx="10470076" cy="3010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70780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691C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691C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7060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MARÍA GABRIELA  SANDOVAL MÉNDEZ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mgsandoval@cultura.gob.mx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1" kern="1200" dirty="0">
                        <a:solidFill>
                          <a:srgbClr val="C00000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OMAR ROSALES MAYA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orosalesm@cultura.gob.mx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AARÓN ROCHA VARGAS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avargasr@cultura.gob.mx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ARELI GONZAGA CARBALLO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agonzaga@cultura.gob.mx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681164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9960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10312B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13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Montserrat" panose="00000500000000000000" pitchFamily="2" charset="0"/>
              </a:rPr>
              <a:t>Dirección General de la Vinculación Cultural 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326068"/>
              </p:ext>
            </p:extLst>
          </p:nvPr>
        </p:nvGraphicFramePr>
        <p:xfrm>
          <a:off x="938984" y="3222676"/>
          <a:ext cx="10470075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69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36698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10312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1031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17750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CARLOS MARTÍNEZ NUÑEZ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cmnunez@cultura.gob.mx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1" kern="1200" dirty="0">
                        <a:solidFill>
                          <a:srgbClr val="C00000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SONIA ANGELICA BARBOSA GONZALEZ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abarbosag@cultura.gob.mx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AARÓN ROCHA VARGAS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avargasr@cultura.gob.mx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90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59898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BC955C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14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096493"/>
            <a:ext cx="739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Montserrat" panose="00000500000000000000" pitchFamily="2" charset="0"/>
              </a:rPr>
              <a:t>Oficina de la C. Secretaria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983576"/>
              </p:ext>
            </p:extLst>
          </p:nvPr>
        </p:nvGraphicFramePr>
        <p:xfrm>
          <a:off x="938984" y="3222677"/>
          <a:ext cx="10470076" cy="210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5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1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47576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BC95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BC95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18015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CARMEN KORINA RODRÍGUEZ RÍOS </a:t>
                      </a: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crodriguez@cultura.gob.mx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OMAR ROSALES MAYA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orosalesm@cultura.gob.mx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AARÓN ROCHA VARGAS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avargasr@cultura.gob.mx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578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40848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6F727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15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300659"/>
            <a:ext cx="739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Montserrat" panose="00000500000000000000" pitchFamily="2" charset="0"/>
              </a:rPr>
              <a:t>Unidad de Asuntos Jurídicos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391849"/>
              </p:ext>
            </p:extLst>
          </p:nvPr>
        </p:nvGraphicFramePr>
        <p:xfrm>
          <a:off x="938984" y="3229372"/>
          <a:ext cx="10470075" cy="1940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5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83242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6F72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Representación Sindical</a:t>
                      </a:r>
                    </a:p>
                  </a:txBody>
                  <a:tcPr>
                    <a:solidFill>
                      <a:srgbClr val="6F72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16358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MARIANA DENISSE VERGEL MUNGUÍA </a:t>
                      </a:r>
                      <a:r>
                        <a:rPr lang="it-IT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mvergelm@cultura.gob.mx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SONIA ANGELICA BARBOSA GONZALEZ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abarbosag@cultura.gob.mx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90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357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9D2449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16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300659"/>
            <a:ext cx="739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Montserrat" panose="00000500000000000000" pitchFamily="2" charset="0"/>
              </a:rPr>
              <a:t>Dirección General de Comunicación Social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774060"/>
              </p:ext>
            </p:extLst>
          </p:nvPr>
        </p:nvGraphicFramePr>
        <p:xfrm>
          <a:off x="938984" y="3222676"/>
          <a:ext cx="10470076" cy="2201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64509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9D244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9D2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18965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MARÍA CRISTINA ROMERO GARCÍA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mromerog@cultura.gob.mx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SONIA ANGELICA BARBOSA GONZALEZ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abarbosag@cultura.gob.mx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AARÓN ROCHA VARGAS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avargasr@cultura.gob.mx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90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2065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13322B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17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300659"/>
            <a:ext cx="739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Montserrat" panose="00000500000000000000" pitchFamily="2" charset="0"/>
              </a:rPr>
              <a:t>Instituto Nacional del Derecho de Autor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75903"/>
              </p:ext>
            </p:extLst>
          </p:nvPr>
        </p:nvGraphicFramePr>
        <p:xfrm>
          <a:off x="938984" y="3222676"/>
          <a:ext cx="10470076" cy="2721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41829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13322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1332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24166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DIANA LYDIA QUINTANA CASTILLO </a:t>
                      </a: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diana.quintana@cultura.gob.mx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LOURDES  SALAS OLGUIN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lourdes.salas@cultura.gob.mx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JUAN MANUEL BARRIOS BARERA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juan.barrios@cultura.gob.mx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  <a:endParaRPr lang="es-MX" sz="14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KAREN Y. ALFONSECA GALICIA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karen.alfonseca@cultura.gob.mx</a:t>
                      </a:r>
                      <a:endParaRPr lang="es-MX" sz="1400" b="1" kern="1200" dirty="0">
                        <a:solidFill>
                          <a:schemeClr val="tx1"/>
                        </a:solidFill>
                        <a:highlight>
                          <a:srgbClr val="808080"/>
                        </a:highlight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530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3797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3">
            <a:extLst>
              <a:ext uri="{FF2B5EF4-FFF2-40B4-BE49-F238E27FC236}">
                <a16:creationId xmlns:a16="http://schemas.microsoft.com/office/drawing/2014/main" id="{1604FE1E-680C-CDBD-A470-827BCF73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984" y="1931984"/>
            <a:ext cx="3016739" cy="1137461"/>
          </a:xfrm>
          <a:solidFill>
            <a:srgbClr val="235B4E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  <a:t>CMAO 18</a:t>
            </a:r>
            <a:br>
              <a:rPr lang="es-MX" sz="4000" b="1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s-MX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Directorio</a:t>
            </a:r>
            <a:endParaRPr lang="es-MX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81EA54F-1970-74AF-2AD9-E116A43C806A}"/>
              </a:ext>
            </a:extLst>
          </p:cNvPr>
          <p:cNvSpPr txBox="1"/>
          <p:nvPr/>
        </p:nvSpPr>
        <p:spPr>
          <a:xfrm>
            <a:off x="4015441" y="2300659"/>
            <a:ext cx="7393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Montserrat" panose="00000500000000000000" pitchFamily="2" charset="0"/>
              </a:rPr>
              <a:t>Radio Educación 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2E16AB8B-327B-25FB-B446-8F5A884CA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656463"/>
              </p:ext>
            </p:extLst>
          </p:nvPr>
        </p:nvGraphicFramePr>
        <p:xfrm>
          <a:off x="938984" y="3222676"/>
          <a:ext cx="10470076" cy="3309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7406">
                  <a:extLst>
                    <a:ext uri="{9D8B030D-6E8A-4147-A177-3AD203B41FA5}">
                      <a16:colId xmlns:a16="http://schemas.microsoft.com/office/drawing/2014/main" val="698396181"/>
                    </a:ext>
                  </a:extLst>
                </a:gridCol>
                <a:gridCol w="4972670">
                  <a:extLst>
                    <a:ext uri="{9D8B030D-6E8A-4147-A177-3AD203B41FA5}">
                      <a16:colId xmlns:a16="http://schemas.microsoft.com/office/drawing/2014/main" val="3991055945"/>
                    </a:ext>
                  </a:extLst>
                </a:gridCol>
              </a:tblGrid>
              <a:tr h="286203"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</a:rPr>
                        <a:t>Representación Institucional</a:t>
                      </a:r>
                    </a:p>
                  </a:txBody>
                  <a:tcPr>
                    <a:solidFill>
                      <a:srgbClr val="235B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kern="1200" dirty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Representaciones Sindicales</a:t>
                      </a:r>
                    </a:p>
                  </a:txBody>
                  <a:tcPr>
                    <a:solidFill>
                      <a:srgbClr val="235B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620792"/>
                  </a:ext>
                </a:extLst>
              </a:tr>
              <a:tr h="30051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RAUL RICARDO ESTRADA NAVARRETE </a:t>
                      </a:r>
                      <a:r>
                        <a:rPr lang="fi-FI" sz="14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2"/>
                        </a:rPr>
                        <a:t>restrada@cultura.gob.mx</a:t>
                      </a:r>
                      <a:endParaRPr lang="fi-FI" sz="14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C00000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SNDTSC (DEMOCRÁTICO) 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MARIA DE LOS ANGELES GARCIA HERNANDEZ </a:t>
                      </a:r>
                      <a:r>
                        <a:rPr lang="es-MX" sz="1200" kern="1200" dirty="0">
                          <a:solidFill>
                            <a:schemeClr val="dk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3"/>
                        </a:rPr>
                        <a:t>mahg08@hotmail.com</a:t>
                      </a: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kern="1200" dirty="0">
                        <a:solidFill>
                          <a:schemeClr val="dk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rgbClr val="FFC000"/>
                          </a:solidFill>
                          <a:highlight>
                            <a:srgbClr val="000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SINAC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HECTOR ALBERTO AVEYTÚA DEL PRADO </a:t>
                      </a: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4"/>
                        </a:rPr>
                        <a:t>aaveytua@cultura.gob.mx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highlight>
                            <a:srgbClr val="808080"/>
                          </a:highlight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SNTSC (NACIONAL)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FABIOLA GONZÁLEZ SILVA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5"/>
                        </a:rPr>
                        <a:t>mefa0130@gmail.com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1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SINITSEC (INDEPENDIENTE)</a:t>
                      </a:r>
                      <a:endParaRPr lang="es-MX" sz="1200" b="1" kern="1200" dirty="0">
                        <a:solidFill>
                          <a:schemeClr val="tx1"/>
                        </a:solidFill>
                        <a:highlight>
                          <a:srgbClr val="808080"/>
                        </a:highlight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JOSÉ LUIS GUZMÁN HERNÁNDEZ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b="0" kern="1200" dirty="0">
                          <a:solidFill>
                            <a:schemeClr val="tx1"/>
                          </a:solidFill>
                          <a:latin typeface="Montserrat" panose="00000500000000000000" pitchFamily="2" charset="0"/>
                          <a:ea typeface="+mn-ea"/>
                          <a:cs typeface="+mn-cs"/>
                          <a:hlinkClick r:id="rId6"/>
                        </a:rPr>
                        <a:t>joselogu49@yahoo.com.mx</a:t>
                      </a:r>
                      <a:endParaRPr lang="es-MX" sz="1200" b="0" kern="1200" dirty="0">
                        <a:solidFill>
                          <a:schemeClr val="tx1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DDC9A3">
                            <a:tint val="66000"/>
                            <a:satMod val="160000"/>
                          </a:srgbClr>
                        </a:gs>
                        <a:gs pos="50000">
                          <a:srgbClr val="DDC9A3">
                            <a:tint val="44500"/>
                            <a:satMod val="160000"/>
                          </a:srgbClr>
                        </a:gs>
                        <a:gs pos="100000">
                          <a:srgbClr val="DDC9A3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45941461"/>
                  </a:ext>
                </a:extLst>
              </a:tr>
            </a:tbl>
          </a:graphicData>
        </a:graphic>
      </p:graphicFrame>
      <p:pic>
        <p:nvPicPr>
          <p:cNvPr id="6" name="Imagen 5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CD8BB4A0-B230-48E3-95E6-48D1DDB7F876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771" y="976806"/>
            <a:ext cx="499541" cy="52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 descr="Un dibujo animado con letras&#10;&#10;Descripción generada automáticamente con confianza media">
            <a:extLst>
              <a:ext uri="{FF2B5EF4-FFF2-40B4-BE49-F238E27FC236}">
                <a16:creationId xmlns:a16="http://schemas.microsoft.com/office/drawing/2014/main" id="{9516F57F-A343-4D66-92ED-98D159334931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547" y="929259"/>
            <a:ext cx="627143" cy="570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Un dibujo con letras&#10;&#10;Descripción generada automáticamente con confianza media">
            <a:extLst>
              <a:ext uri="{FF2B5EF4-FFF2-40B4-BE49-F238E27FC236}">
                <a16:creationId xmlns:a16="http://schemas.microsoft.com/office/drawing/2014/main" id="{2BB26D46-146A-48EB-9E12-8C604C1AECAC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2293" y="969729"/>
            <a:ext cx="516260" cy="484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Logotipo&#10;&#10;Descripción generada automáticamente">
            <a:extLst>
              <a:ext uri="{FF2B5EF4-FFF2-40B4-BE49-F238E27FC236}">
                <a16:creationId xmlns:a16="http://schemas.microsoft.com/office/drawing/2014/main" id="{2CE9FA40-DD11-4D9D-02D3-32D06E945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7F6CA"/>
              </a:clrFrom>
              <a:clrTo>
                <a:srgbClr val="F7F6CA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8156" y="847017"/>
            <a:ext cx="627143" cy="653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1B8F534-590F-222B-446B-39BEEC8DF2F7}"/>
              </a:ext>
            </a:extLst>
          </p:cNvPr>
          <p:cNvSpPr txBox="1"/>
          <p:nvPr/>
        </p:nvSpPr>
        <p:spPr>
          <a:xfrm>
            <a:off x="3517116" y="147866"/>
            <a:ext cx="78919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MX" sz="1400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SISTEMA DE DESARROLLO PROFESIONAL DE CARRERA</a:t>
            </a:r>
          </a:p>
          <a:p>
            <a:pPr algn="r"/>
            <a:r>
              <a:rPr lang="es-MX" sz="1400" dirty="0">
                <a:solidFill>
                  <a:srgbClr val="000000"/>
                </a:solidFill>
                <a:latin typeface="Montserrat" panose="00000500000000000000" pitchFamily="2" charset="0"/>
              </a:rPr>
              <a:t>Coordinaciones Mixtas Auxiliares de Operación</a:t>
            </a:r>
            <a:r>
              <a:rPr lang="es-MX" sz="1400" dirty="0"/>
              <a:t> </a:t>
            </a:r>
          </a:p>
        </p:txBody>
      </p:sp>
      <p:pic>
        <p:nvPicPr>
          <p:cNvPr id="12" name="Imagen 11" descr="Forma&#10;&#10;Descripción generada automáticamente con confianza media">
            <a:extLst>
              <a:ext uri="{FF2B5EF4-FFF2-40B4-BE49-F238E27FC236}">
                <a16:creationId xmlns:a16="http://schemas.microsoft.com/office/drawing/2014/main" id="{F532B0E2-A490-46FB-B44F-CDF60CDF451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t="38739" r="64861" b="18197"/>
          <a:stretch/>
        </p:blipFill>
        <p:spPr bwMode="auto">
          <a:xfrm>
            <a:off x="938984" y="726902"/>
            <a:ext cx="2850488" cy="7731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360563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1612</Words>
  <Application>Microsoft Office PowerPoint</Application>
  <PresentationFormat>Panorámica</PresentationFormat>
  <Paragraphs>393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Montserrat</vt:lpstr>
      <vt:lpstr>Tema de Office</vt:lpstr>
      <vt:lpstr>DIRECTORIO  COORDINACIONES MIXTAS AUXILIARES DE OPERACIÓN</vt:lpstr>
      <vt:lpstr>DIRECTORIO</vt:lpstr>
      <vt:lpstr>CMAO 1 Directorio</vt:lpstr>
      <vt:lpstr>CMAO 2 Directorio</vt:lpstr>
      <vt:lpstr>CMAO 3 Directorio</vt:lpstr>
      <vt:lpstr>CMAO 4 Directorio</vt:lpstr>
      <vt:lpstr>CMAO 5 Directorio</vt:lpstr>
      <vt:lpstr>CMAO 6 Directorio</vt:lpstr>
      <vt:lpstr>CMAO 7 Directorio</vt:lpstr>
      <vt:lpstr>CMAO 8 Directorio</vt:lpstr>
      <vt:lpstr>CMAO 9 Directorio</vt:lpstr>
      <vt:lpstr>CMAO 10 Directorio</vt:lpstr>
      <vt:lpstr>CMAO 11 Directorio</vt:lpstr>
      <vt:lpstr>CMAO 12 Directorio</vt:lpstr>
      <vt:lpstr>CMAO 13 Directorio</vt:lpstr>
      <vt:lpstr>CMAO 14 Directorio</vt:lpstr>
      <vt:lpstr>CMAO 15 Directorio</vt:lpstr>
      <vt:lpstr>CMAO 16 Directorio</vt:lpstr>
      <vt:lpstr>CMAO 17 Directorio</vt:lpstr>
      <vt:lpstr>CMAO 18 Directorio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DIRECTORIO  COORDINACIONES MIXTAS AUXILIARES DE OPERACIÓN</dc:title>
  <dc:creator>Miguel Alejandro Villagrán Aparicio</dc:creator>
  <cp:lastModifiedBy>Miguel Alejandro Villagrán Aparicio</cp:lastModifiedBy>
  <cp:revision>25</cp:revision>
  <dcterms:created xsi:type="dcterms:W3CDTF">2022-06-29T15:31:38Z</dcterms:created>
  <dcterms:modified xsi:type="dcterms:W3CDTF">2022-07-14T22:57:05Z</dcterms:modified>
</cp:coreProperties>
</file>